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Lst>
  <p:notesMasterIdLst>
    <p:notesMasterId r:id="rId33"/>
  </p:notesMasterIdLst>
  <p:sldIdLst>
    <p:sldId id="256" r:id="rId3"/>
    <p:sldId id="257" r:id="rId4"/>
    <p:sldId id="258" r:id="rId5"/>
    <p:sldId id="259" r:id="rId6"/>
    <p:sldId id="260" r:id="rId7"/>
    <p:sldId id="261" r:id="rId8"/>
    <p:sldId id="262" r:id="rId9"/>
    <p:sldId id="263" r:id="rId10"/>
    <p:sldId id="282" r:id="rId11"/>
    <p:sldId id="264" r:id="rId12"/>
    <p:sldId id="298" r:id="rId13"/>
    <p:sldId id="265" r:id="rId14"/>
    <p:sldId id="267" r:id="rId15"/>
    <p:sldId id="284" r:id="rId16"/>
    <p:sldId id="285" r:id="rId17"/>
    <p:sldId id="300" r:id="rId18"/>
    <p:sldId id="299" r:id="rId19"/>
    <p:sldId id="269" r:id="rId20"/>
    <p:sldId id="270" r:id="rId21"/>
    <p:sldId id="271" r:id="rId22"/>
    <p:sldId id="297" r:id="rId23"/>
    <p:sldId id="292" r:id="rId24"/>
    <p:sldId id="293" r:id="rId25"/>
    <p:sldId id="294" r:id="rId26"/>
    <p:sldId id="295" r:id="rId27"/>
    <p:sldId id="296" r:id="rId28"/>
    <p:sldId id="288" r:id="rId29"/>
    <p:sldId id="289" r:id="rId30"/>
    <p:sldId id="290" r:id="rId31"/>
    <p:sldId id="291" r:id="rId32"/>
  </p:sldIdLst>
  <p:sldSz cx="9144000" cy="5143500" type="screen16x9"/>
  <p:notesSz cx="6858000" cy="9144000"/>
  <p:embeddedFontLst>
    <p:embeddedFont>
      <p:font typeface="Open Sans SemiBold" pitchFamily="34" charset="0"/>
      <p:bold r:id="rId34"/>
    </p:embeddedFont>
    <p:embeddedFont>
      <p:font typeface="Open Sans" pitchFamily="34" charset="0"/>
      <p:regular r:id="rId35"/>
      <p:bold r:id="rId36"/>
      <p:boldItalic r:id="rId37"/>
    </p:embeddedFont>
    <p:embeddedFont>
      <p:font typeface="Calibri" pitchFamily="34" charset="0"/>
      <p:regular r:id="rId38"/>
      <p:bold r:id="rId39"/>
      <p:italic r:id="rId40"/>
      <p:boldItalic r:id="rId41"/>
    </p:embeddedFont>
    <p:embeddedFont>
      <p:font typeface="Google Sans Medium"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4786" autoAdjust="0"/>
    <p:restoredTop sz="94660"/>
  </p:normalViewPr>
  <p:slideViewPr>
    <p:cSldViewPr snapToGrid="0">
      <p:cViewPr>
        <p:scale>
          <a:sx n="107" d="100"/>
          <a:sy n="107" d="100"/>
        </p:scale>
        <p:origin x="-792" y="-125"/>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6.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theme" Target="theme/theme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ced80ebc1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ced80ebc1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ced80ebc1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ced80ebc1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cd03e5b752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cd03e5b752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cd03e5b752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cd03e5b752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ced80ebc1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ced80ebc1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ced80ebc1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ced80ebc1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ced80ebc1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ced80ebc1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ced80ebc1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ced80ebc1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ced80ebc1c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ced80ebc1c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d800de29cc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d800de29cc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d800de29cc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d800de29cc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cd03e5b752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cd03e5b752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d800de29cc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d800de29cc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d800de29c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d800de29c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d800de29c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d800de29c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d800de29c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d800de29c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d800de29c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d800de29c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d800de29c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d800de29c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d800de29c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d800de29c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d800de29c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d800de29c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d800de29c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d800de29c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ced80ebc1c_1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ced80ebc1c_1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d800de29c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d800de29c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ced80ebc1c_12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ced80ebc1c_12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cd03e5b752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cd03e5b752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cd03e5b752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cd03e5b752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cd03e5b752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cd03e5b752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ced80ebc1c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ced80ebc1c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ced80ebc1c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ced80ebc1c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
        <p:nvSpPr>
          <p:cNvPr id="50" name="Google Shape;50;p12"/>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51"/>
        <p:cNvGrpSpPr/>
        <p:nvPr/>
      </p:nvGrpSpPr>
      <p:grpSpPr>
        <a:xfrm>
          <a:off x="0" y="0"/>
          <a:ext cx="0" cy="0"/>
          <a:chOff x="0" y="0"/>
          <a:chExt cx="0" cy="0"/>
        </a:xfrm>
      </p:grpSpPr>
      <p:sp>
        <p:nvSpPr>
          <p:cNvPr id="52" name="Google Shape;52;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
        <p:nvSpPr>
          <p:cNvPr id="53" name="Google Shape;53;p13"/>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54"/>
        <p:cNvGrpSpPr/>
        <p:nvPr/>
      </p:nvGrpSpPr>
      <p:grpSpPr>
        <a:xfrm>
          <a:off x="0" y="0"/>
          <a:ext cx="0" cy="0"/>
          <a:chOff x="0" y="0"/>
          <a:chExt cx="0" cy="0"/>
        </a:xfrm>
      </p:grpSpPr>
      <p:sp>
        <p:nvSpPr>
          <p:cNvPr id="55" name="Google Shape;5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
        <p:nvSpPr>
          <p:cNvPr id="56" name="Google Shape;56;p14"/>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57"/>
        <p:cNvGrpSpPr/>
        <p:nvPr/>
      </p:nvGrpSpPr>
      <p:grpSpPr>
        <a:xfrm>
          <a:off x="0" y="0"/>
          <a:ext cx="0" cy="0"/>
          <a:chOff x="0" y="0"/>
          <a:chExt cx="0" cy="0"/>
        </a:xfrm>
      </p:grpSpPr>
      <p:sp>
        <p:nvSpPr>
          <p:cNvPr id="58" name="Google Shape;58;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
        <p:nvSpPr>
          <p:cNvPr id="59" name="Google Shape;59;p15"/>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60"/>
        <p:cNvGrpSpPr/>
        <p:nvPr/>
      </p:nvGrpSpPr>
      <p:grpSpPr>
        <a:xfrm>
          <a:off x="0" y="0"/>
          <a:ext cx="0" cy="0"/>
          <a:chOff x="0" y="0"/>
          <a:chExt cx="0" cy="0"/>
        </a:xfrm>
      </p:grpSpPr>
      <p:sp>
        <p:nvSpPr>
          <p:cNvPr id="61" name="Google Shape;61;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
        <p:nvSpPr>
          <p:cNvPr id="62" name="Google Shape;62;p16"/>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63"/>
        <p:cNvGrpSpPr/>
        <p:nvPr/>
      </p:nvGrpSpPr>
      <p:grpSpPr>
        <a:xfrm>
          <a:off x="0" y="0"/>
          <a:ext cx="0" cy="0"/>
          <a:chOff x="0" y="0"/>
          <a:chExt cx="0" cy="0"/>
        </a:xfrm>
      </p:grpSpPr>
      <p:sp>
        <p:nvSpPr>
          <p:cNvPr id="64" name="Google Shape;64;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
        <p:nvSpPr>
          <p:cNvPr id="65" name="Google Shape;65;p17"/>
          <p:cNvSpPr/>
          <p:nvPr/>
        </p:nvSpPr>
        <p:spPr>
          <a:xfrm>
            <a:off x="0" y="329125"/>
            <a:ext cx="69300" cy="7530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66"/>
        <p:cNvGrpSpPr/>
        <p:nvPr/>
      </p:nvGrpSpPr>
      <p:grpSpPr>
        <a:xfrm>
          <a:off x="0" y="0"/>
          <a:ext cx="0" cy="0"/>
          <a:chOff x="0" y="0"/>
          <a:chExt cx="0" cy="0"/>
        </a:xfrm>
      </p:grpSpPr>
      <p:sp>
        <p:nvSpPr>
          <p:cNvPr id="67" name="Google Shape;6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
        <p:nvSpPr>
          <p:cNvPr id="68" name="Google Shape;68;p18"/>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6"/>
        <p:cNvGrpSpPr/>
        <p:nvPr/>
      </p:nvGrpSpPr>
      <p:grpSpPr>
        <a:xfrm>
          <a:off x="0" y="0"/>
          <a:ext cx="0" cy="0"/>
          <a:chOff x="0" y="0"/>
          <a:chExt cx="0" cy="0"/>
        </a:xfrm>
      </p:grpSpPr>
      <p:sp>
        <p:nvSpPr>
          <p:cNvPr id="77" name="Google Shape;77;p2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8" name="Google Shape;78;p2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9"/>
        <p:cNvGrpSpPr/>
        <p:nvPr/>
      </p:nvGrpSpPr>
      <p:grpSpPr>
        <a:xfrm>
          <a:off x="0" y="0"/>
          <a:ext cx="0" cy="0"/>
          <a:chOff x="0" y="0"/>
          <a:chExt cx="0" cy="0"/>
        </a:xfrm>
      </p:grpSpPr>
      <p:sp>
        <p:nvSpPr>
          <p:cNvPr id="80" name="Google Shape;80;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1" name="Google Shape;81;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2"/>
        <p:cNvGrpSpPr/>
        <p:nvPr/>
      </p:nvGrpSpPr>
      <p:grpSpPr>
        <a:xfrm>
          <a:off x="0" y="0"/>
          <a:ext cx="0" cy="0"/>
          <a:chOff x="0" y="0"/>
          <a:chExt cx="0" cy="0"/>
        </a:xfrm>
      </p:grpSpPr>
      <p:sp>
        <p:nvSpPr>
          <p:cNvPr id="83" name="Google Shape;83;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4" name="Google Shape;84;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6"/>
        <p:cNvGrpSpPr/>
        <p:nvPr/>
      </p:nvGrpSpPr>
      <p:grpSpPr>
        <a:xfrm>
          <a:off x="0" y="0"/>
          <a:ext cx="0" cy="0"/>
          <a:chOff x="0" y="0"/>
          <a:chExt cx="0" cy="0"/>
        </a:xfrm>
      </p:grpSpPr>
      <p:sp>
        <p:nvSpPr>
          <p:cNvPr id="87" name="Google Shape;87;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8" name="Google Shape;88;p2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89" name="Google Shape;89;p2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0" name="Google Shape;90;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1"/>
        <p:cNvGrpSpPr/>
        <p:nvPr/>
      </p:nvGrpSpPr>
      <p:grpSpPr>
        <a:xfrm>
          <a:off x="0" y="0"/>
          <a:ext cx="0" cy="0"/>
          <a:chOff x="0" y="0"/>
          <a:chExt cx="0" cy="0"/>
        </a:xfrm>
      </p:grpSpPr>
      <p:sp>
        <p:nvSpPr>
          <p:cNvPr id="92" name="Google Shape;92;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 name="Google Shape;93;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4"/>
        <p:cNvGrpSpPr/>
        <p:nvPr/>
      </p:nvGrpSpPr>
      <p:grpSpPr>
        <a:xfrm>
          <a:off x="0" y="0"/>
          <a:ext cx="0" cy="0"/>
          <a:chOff x="0" y="0"/>
          <a:chExt cx="0" cy="0"/>
        </a:xfrm>
      </p:grpSpPr>
      <p:sp>
        <p:nvSpPr>
          <p:cNvPr id="95" name="Google Shape;95;p2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6" name="Google Shape;96;p2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7" name="Google Shape;97;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8"/>
        <p:cNvGrpSpPr/>
        <p:nvPr/>
      </p:nvGrpSpPr>
      <p:grpSpPr>
        <a:xfrm>
          <a:off x="0" y="0"/>
          <a:ext cx="0" cy="0"/>
          <a:chOff x="0" y="0"/>
          <a:chExt cx="0" cy="0"/>
        </a:xfrm>
      </p:grpSpPr>
      <p:sp>
        <p:nvSpPr>
          <p:cNvPr id="99" name="Google Shape;99;p27"/>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0" name="Google Shape;100;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1"/>
        <p:cNvGrpSpPr/>
        <p:nvPr/>
      </p:nvGrpSpPr>
      <p:grpSpPr>
        <a:xfrm>
          <a:off x="0" y="0"/>
          <a:ext cx="0" cy="0"/>
          <a:chOff x="0" y="0"/>
          <a:chExt cx="0" cy="0"/>
        </a:xfrm>
      </p:grpSpPr>
      <p:sp>
        <p:nvSpPr>
          <p:cNvPr id="102" name="Google Shape;102;p2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04" name="Google Shape;104;p2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5" name="Google Shape;105;p28"/>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06" name="Google Shape;106;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7"/>
        <p:cNvGrpSpPr/>
        <p:nvPr/>
      </p:nvGrpSpPr>
      <p:grpSpPr>
        <a:xfrm>
          <a:off x="0" y="0"/>
          <a:ext cx="0" cy="0"/>
          <a:chOff x="0" y="0"/>
          <a:chExt cx="0" cy="0"/>
        </a:xfrm>
      </p:grpSpPr>
      <p:sp>
        <p:nvSpPr>
          <p:cNvPr id="108" name="Google Shape;108;p29"/>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109" name="Google Shape;109;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0"/>
        <p:cNvGrpSpPr/>
        <p:nvPr/>
      </p:nvGrpSpPr>
      <p:grpSpPr>
        <a:xfrm>
          <a:off x="0" y="0"/>
          <a:ext cx="0" cy="0"/>
          <a:chOff x="0" y="0"/>
          <a:chExt cx="0" cy="0"/>
        </a:xfrm>
      </p:grpSpPr>
      <p:sp>
        <p:nvSpPr>
          <p:cNvPr id="111" name="Google Shape;111;p30"/>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2" name="Google Shape;112;p30"/>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13" name="Google Shape;113;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114"/>
        <p:cNvGrpSpPr/>
        <p:nvPr/>
      </p:nvGrpSpPr>
      <p:grpSpPr>
        <a:xfrm>
          <a:off x="0" y="0"/>
          <a:ext cx="0" cy="0"/>
          <a:chOff x="0" y="0"/>
          <a:chExt cx="0" cy="0"/>
        </a:xfrm>
      </p:grpSpPr>
      <p:sp>
        <p:nvSpPr>
          <p:cNvPr id="115" name="Google Shape;115;p31"/>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6" name="Google Shape;116;p31"/>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117"/>
        <p:cNvGrpSpPr/>
        <p:nvPr/>
      </p:nvGrpSpPr>
      <p:grpSpPr>
        <a:xfrm>
          <a:off x="0" y="0"/>
          <a:ext cx="0" cy="0"/>
          <a:chOff x="0" y="0"/>
          <a:chExt cx="0" cy="0"/>
        </a:xfrm>
      </p:grpSpPr>
      <p:sp>
        <p:nvSpPr>
          <p:cNvPr id="118" name="Google Shape;118;p32"/>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9" name="Google Shape;119;p3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120"/>
        <p:cNvGrpSpPr/>
        <p:nvPr/>
      </p:nvGrpSpPr>
      <p:grpSpPr>
        <a:xfrm>
          <a:off x="0" y="0"/>
          <a:ext cx="0" cy="0"/>
          <a:chOff x="0" y="0"/>
          <a:chExt cx="0" cy="0"/>
        </a:xfrm>
      </p:grpSpPr>
      <p:sp>
        <p:nvSpPr>
          <p:cNvPr id="121" name="Google Shape;121;p33"/>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2" name="Google Shape;122;p3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123"/>
        <p:cNvGrpSpPr/>
        <p:nvPr/>
      </p:nvGrpSpPr>
      <p:grpSpPr>
        <a:xfrm>
          <a:off x="0" y="0"/>
          <a:ext cx="0" cy="0"/>
          <a:chOff x="0" y="0"/>
          <a:chExt cx="0" cy="0"/>
        </a:xfrm>
      </p:grpSpPr>
      <p:sp>
        <p:nvSpPr>
          <p:cNvPr id="124" name="Google Shape;124;p34"/>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5" name="Google Shape;125;p3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126"/>
        <p:cNvGrpSpPr/>
        <p:nvPr/>
      </p:nvGrpSpPr>
      <p:grpSpPr>
        <a:xfrm>
          <a:off x="0" y="0"/>
          <a:ext cx="0" cy="0"/>
          <a:chOff x="0" y="0"/>
          <a:chExt cx="0" cy="0"/>
        </a:xfrm>
      </p:grpSpPr>
      <p:sp>
        <p:nvSpPr>
          <p:cNvPr id="127" name="Google Shape;127;p35"/>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8" name="Google Shape;128;p3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129"/>
        <p:cNvGrpSpPr/>
        <p:nvPr/>
      </p:nvGrpSpPr>
      <p:grpSpPr>
        <a:xfrm>
          <a:off x="0" y="0"/>
          <a:ext cx="0" cy="0"/>
          <a:chOff x="0" y="0"/>
          <a:chExt cx="0" cy="0"/>
        </a:xfrm>
      </p:grpSpPr>
      <p:sp>
        <p:nvSpPr>
          <p:cNvPr id="130" name="Google Shape;130;p36"/>
          <p:cNvSpPr/>
          <p:nvPr/>
        </p:nvSpPr>
        <p:spPr>
          <a:xfrm>
            <a:off x="0" y="329125"/>
            <a:ext cx="69300" cy="753000"/>
          </a:xfrm>
          <a:prstGeom prst="rect">
            <a:avLst/>
          </a:prstGeom>
          <a:solidFill>
            <a:srgbClr val="F2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1" name="Google Shape;131;p3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132"/>
        <p:cNvGrpSpPr/>
        <p:nvPr/>
      </p:nvGrpSpPr>
      <p:grpSpPr>
        <a:xfrm>
          <a:off x="0" y="0"/>
          <a:ext cx="0" cy="0"/>
          <a:chOff x="0" y="0"/>
          <a:chExt cx="0" cy="0"/>
        </a:xfrm>
      </p:grpSpPr>
      <p:sp>
        <p:nvSpPr>
          <p:cNvPr id="133" name="Google Shape;133;p37"/>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4" name="Google Shape;134;p3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135"/>
        <p:cNvGrpSpPr/>
        <p:nvPr/>
      </p:nvGrpSpPr>
      <p:grpSpPr>
        <a:xfrm>
          <a:off x="0" y="0"/>
          <a:ext cx="0" cy="0"/>
          <a:chOff x="0" y="0"/>
          <a:chExt cx="0" cy="0"/>
        </a:xfrm>
      </p:grpSpPr>
      <p:sp>
        <p:nvSpPr>
          <p:cNvPr id="136" name="Google Shape;136;p38"/>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7" name="Google Shape;137;p3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38"/>
        <p:cNvGrpSpPr/>
        <p:nvPr/>
      </p:nvGrpSpPr>
      <p:grpSpPr>
        <a:xfrm>
          <a:off x="0" y="0"/>
          <a:ext cx="0" cy="0"/>
          <a:chOff x="0" y="0"/>
          <a:chExt cx="0" cy="0"/>
        </a:xfrm>
      </p:grpSpPr>
      <p:pic>
        <p:nvPicPr>
          <p:cNvPr id="139" name="Google Shape;139;p39"/>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slideLayout" Target="../slideLayouts/slideLayout35.xml"/><Relationship Id="rId3" Type="http://schemas.openxmlformats.org/officeDocument/2006/relationships/slideLayout" Target="../slideLayouts/slideLayout20.xml"/><Relationship Id="rId21" Type="http://schemas.openxmlformats.org/officeDocument/2006/relationships/image" Target="../media/image1.png"/><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theme" Target="../theme/theme2.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slideLayout" Target="../slideLayouts/slideLayout36.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4" name="Google Shape;74;p2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pic>
        <p:nvPicPr>
          <p:cNvPr id="75" name="Google Shape;75;p20"/>
          <p:cNvPicPr preferRelativeResize="0"/>
          <p:nvPr/>
        </p:nvPicPr>
        <p:blipFill>
          <a:blip r:embed="rId21">
            <a:alphaModFix/>
          </a:blip>
          <a:stretch>
            <a:fillRect/>
          </a:stretch>
        </p:blipFill>
        <p:spPr>
          <a:xfrm>
            <a:off x="8421698" y="4841325"/>
            <a:ext cx="464876" cy="15299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7.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17.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285F4"/>
        </a:solidFill>
        <a:effectLst/>
      </p:bgPr>
    </p:bg>
    <p:spTree>
      <p:nvGrpSpPr>
        <p:cNvPr id="1" name="Shape 143"/>
        <p:cNvGrpSpPr/>
        <p:nvPr/>
      </p:nvGrpSpPr>
      <p:grpSpPr>
        <a:xfrm>
          <a:off x="0" y="0"/>
          <a:ext cx="0" cy="0"/>
          <a:chOff x="0" y="0"/>
          <a:chExt cx="0" cy="0"/>
        </a:xfrm>
      </p:grpSpPr>
      <p:sp>
        <p:nvSpPr>
          <p:cNvPr id="144" name="Google Shape;144;p40"/>
          <p:cNvSpPr txBox="1"/>
          <p:nvPr/>
        </p:nvSpPr>
        <p:spPr>
          <a:xfrm>
            <a:off x="517675" y="1819738"/>
            <a:ext cx="4931100" cy="1292631"/>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3600" dirty="0" smtClean="0">
                <a:solidFill>
                  <a:srgbClr val="FFFFFF"/>
                </a:solidFill>
                <a:latin typeface="Open Sans SemiBold"/>
                <a:ea typeface="Open Sans SemiBold"/>
                <a:cs typeface="Open Sans SemiBold"/>
                <a:sym typeface="Open Sans SemiBold"/>
              </a:rPr>
              <a:t>Fitness App to workout </a:t>
            </a:r>
            <a:r>
              <a:rPr lang="en-US" sz="3600" dirty="0" smtClean="0">
                <a:solidFill>
                  <a:srgbClr val="FFFFFF"/>
                </a:solidFill>
                <a:latin typeface="Open Sans SemiBold"/>
                <a:ea typeface="Open Sans SemiBold"/>
                <a:cs typeface="Open Sans SemiBold"/>
                <a:sym typeface="Open Sans SemiBold"/>
              </a:rPr>
              <a:t>in Home</a:t>
            </a:r>
            <a:endParaRPr sz="3600">
              <a:solidFill>
                <a:srgbClr val="FFFFFF"/>
              </a:solidFill>
              <a:latin typeface="Open Sans SemiBold"/>
              <a:ea typeface="Open Sans SemiBold"/>
              <a:cs typeface="Open Sans SemiBold"/>
              <a:sym typeface="Open Sans SemiBold"/>
            </a:endParaRPr>
          </a:p>
        </p:txBody>
      </p:sp>
      <p:sp>
        <p:nvSpPr>
          <p:cNvPr id="145" name="Google Shape;145;p40"/>
          <p:cNvSpPr txBox="1"/>
          <p:nvPr/>
        </p:nvSpPr>
        <p:spPr>
          <a:xfrm>
            <a:off x="510747" y="3732554"/>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FFFFFF"/>
                </a:solidFill>
                <a:latin typeface="Open Sans"/>
                <a:ea typeface="Open Sans"/>
                <a:cs typeface="Open Sans"/>
                <a:sym typeface="Open Sans"/>
              </a:rPr>
              <a:t>Aathidya varman.R</a:t>
            </a:r>
            <a:endParaRPr sz="2400">
              <a:solidFill>
                <a:srgbClr val="FFFFFF"/>
              </a:solidFill>
              <a:latin typeface="Open Sans"/>
              <a:ea typeface="Open Sans"/>
              <a:cs typeface="Open Sans"/>
              <a:sym typeface="Open Sans"/>
            </a:endParaRPr>
          </a:p>
        </p:txBody>
      </p:sp>
      <p:cxnSp>
        <p:nvCxnSpPr>
          <p:cNvPr id="146" name="Google Shape;146;p40"/>
          <p:cNvCxnSpPr/>
          <p:nvPr/>
        </p:nvCxnSpPr>
        <p:spPr>
          <a:xfrm rot="10800000">
            <a:off x="517650" y="3578297"/>
            <a:ext cx="5808000" cy="0"/>
          </a:xfrm>
          <a:prstGeom prst="straightConnector1">
            <a:avLst/>
          </a:prstGeom>
          <a:noFill/>
          <a:ln w="19050" cap="flat" cmpd="sng">
            <a:solidFill>
              <a:srgbClr val="FFFFFF"/>
            </a:solidFill>
            <a:prstDash val="solid"/>
            <a:round/>
            <a:headEnd type="none" w="med" len="med"/>
            <a:tailEnd type="none" w="med" len="med"/>
          </a:ln>
        </p:spPr>
      </p:cxnSp>
      <p:sp>
        <p:nvSpPr>
          <p:cNvPr id="5" name="TextBox 4"/>
          <p:cNvSpPr txBox="1"/>
          <p:nvPr/>
        </p:nvSpPr>
        <p:spPr>
          <a:xfrm>
            <a:off x="498764" y="4627418"/>
            <a:ext cx="3165763" cy="307777"/>
          </a:xfrm>
          <a:prstGeom prst="rect">
            <a:avLst/>
          </a:prstGeom>
          <a:noFill/>
        </p:spPr>
        <p:txBody>
          <a:bodyPr wrap="square" rtlCol="0">
            <a:spAutoFit/>
          </a:bodyPr>
          <a:lstStyle/>
          <a:p>
            <a:r>
              <a:rPr lang="en-US" dirty="0" smtClean="0">
                <a:solidFill>
                  <a:schemeClr val="bg1"/>
                </a:solidFill>
              </a:rPr>
              <a:t>Date: 29 - 06 - 2022</a:t>
            </a:r>
            <a:endParaRPr lang="en-US"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48"/>
          <p:cNvSpPr txBox="1"/>
          <p:nvPr/>
        </p:nvSpPr>
        <p:spPr>
          <a:xfrm>
            <a:off x="510748" y="233404"/>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journey map</a:t>
            </a:r>
            <a:endParaRPr sz="2400">
              <a:solidFill>
                <a:srgbClr val="5F6368"/>
              </a:solidFill>
              <a:latin typeface="Open Sans"/>
              <a:ea typeface="Open Sans"/>
              <a:cs typeface="Open Sans"/>
              <a:sym typeface="Open Sans"/>
            </a:endParaRPr>
          </a:p>
        </p:txBody>
      </p:sp>
      <p:sp>
        <p:nvSpPr>
          <p:cNvPr id="228" name="Google Shape;228;p48"/>
          <p:cNvSpPr txBox="1"/>
          <p:nvPr/>
        </p:nvSpPr>
        <p:spPr>
          <a:xfrm>
            <a:off x="6011725" y="2294700"/>
            <a:ext cx="13323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user journey map</a:t>
            </a:r>
            <a:endParaRPr sz="1200">
              <a:solidFill>
                <a:srgbClr val="5F6368"/>
              </a:solidFill>
              <a:latin typeface="Open Sans"/>
              <a:ea typeface="Open Sans"/>
              <a:cs typeface="Open Sans"/>
              <a:sym typeface="Open Sans"/>
            </a:endParaRPr>
          </a:p>
        </p:txBody>
      </p:sp>
      <p:pic>
        <p:nvPicPr>
          <p:cNvPr id="4098" name="Picture 2" descr="D:\Mine\coursera\course 2\Fitness app User-Journey-Map.jpg"/>
          <p:cNvPicPr>
            <a:picLocks noChangeAspect="1" noChangeArrowheads="1"/>
          </p:cNvPicPr>
          <p:nvPr/>
        </p:nvPicPr>
        <p:blipFill>
          <a:blip r:embed="rId3"/>
          <a:srcRect/>
          <a:stretch>
            <a:fillRect/>
          </a:stretch>
        </p:blipFill>
        <p:spPr bwMode="auto">
          <a:xfrm>
            <a:off x="1136072" y="813520"/>
            <a:ext cx="6906491" cy="3884901"/>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48"/>
          <p:cNvSpPr txBox="1"/>
          <p:nvPr/>
        </p:nvSpPr>
        <p:spPr>
          <a:xfrm>
            <a:off x="510747" y="157204"/>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5F6368"/>
                </a:solidFill>
                <a:latin typeface="Open Sans"/>
                <a:ea typeface="Open Sans"/>
                <a:cs typeface="Open Sans"/>
                <a:sym typeface="Open Sans"/>
              </a:rPr>
              <a:t>Affinity diagram</a:t>
            </a:r>
            <a:endParaRPr sz="2400">
              <a:solidFill>
                <a:srgbClr val="5F6368"/>
              </a:solidFill>
              <a:latin typeface="Open Sans"/>
              <a:ea typeface="Open Sans"/>
              <a:cs typeface="Open Sans"/>
              <a:sym typeface="Open Sans"/>
            </a:endParaRPr>
          </a:p>
        </p:txBody>
      </p:sp>
      <p:sp>
        <p:nvSpPr>
          <p:cNvPr id="228" name="Google Shape;228;p48"/>
          <p:cNvSpPr txBox="1"/>
          <p:nvPr/>
        </p:nvSpPr>
        <p:spPr>
          <a:xfrm>
            <a:off x="6011725" y="2294700"/>
            <a:ext cx="13323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user journey map</a:t>
            </a:r>
            <a:endParaRPr sz="1200">
              <a:solidFill>
                <a:srgbClr val="5F6368"/>
              </a:solidFill>
              <a:latin typeface="Open Sans"/>
              <a:ea typeface="Open Sans"/>
              <a:cs typeface="Open Sans"/>
              <a:sym typeface="Open Sans"/>
            </a:endParaRPr>
          </a:p>
        </p:txBody>
      </p:sp>
      <p:pic>
        <p:nvPicPr>
          <p:cNvPr id="2" name="Picture 2" descr="D:\Mine\coursera\affinity diagram fitness app.png"/>
          <p:cNvPicPr>
            <a:picLocks noChangeAspect="1" noChangeArrowheads="1"/>
          </p:cNvPicPr>
          <p:nvPr/>
        </p:nvPicPr>
        <p:blipFill>
          <a:blip r:embed="rId3"/>
          <a:srcRect/>
          <a:stretch>
            <a:fillRect/>
          </a:stretch>
        </p:blipFill>
        <p:spPr bwMode="auto">
          <a:xfrm>
            <a:off x="2343150" y="695470"/>
            <a:ext cx="5746750" cy="4330700"/>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9900"/>
        </a:solidFill>
        <a:effectLst/>
      </p:bgPr>
    </p:bg>
    <p:spTree>
      <p:nvGrpSpPr>
        <p:cNvPr id="1" name="Shape 233"/>
        <p:cNvGrpSpPr/>
        <p:nvPr/>
      </p:nvGrpSpPr>
      <p:grpSpPr>
        <a:xfrm>
          <a:off x="0" y="0"/>
          <a:ext cx="0" cy="0"/>
          <a:chOff x="0" y="0"/>
          <a:chExt cx="0" cy="0"/>
        </a:xfrm>
      </p:grpSpPr>
      <p:sp>
        <p:nvSpPr>
          <p:cNvPr id="234" name="Google Shape;234;p49"/>
          <p:cNvSpPr txBox="1"/>
          <p:nvPr/>
        </p:nvSpPr>
        <p:spPr>
          <a:xfrm>
            <a:off x="3721275" y="1886850"/>
            <a:ext cx="6302100" cy="1154132"/>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dirty="0" smtClean="0">
                <a:solidFill>
                  <a:srgbClr val="FFFFFF"/>
                </a:solidFill>
                <a:latin typeface="Open Sans"/>
                <a:ea typeface="Open Sans"/>
                <a:cs typeface="Open Sans"/>
                <a:sym typeface="Open Sans"/>
              </a:rPr>
              <a:t>Digital </a:t>
            </a:r>
            <a:r>
              <a:rPr lang="en" dirty="0">
                <a:solidFill>
                  <a:srgbClr val="FFFFFF"/>
                </a:solidFill>
                <a:latin typeface="Open Sans"/>
                <a:ea typeface="Open Sans"/>
                <a:cs typeface="Open Sans"/>
                <a:sym typeface="Open Sans"/>
              </a:rPr>
              <a:t>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Low-fidelity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Usability studies</a:t>
            </a:r>
            <a:endParaRPr>
              <a:solidFill>
                <a:srgbClr val="FFFFFF"/>
              </a:solidFill>
              <a:latin typeface="Open Sans"/>
              <a:ea typeface="Open Sans"/>
              <a:cs typeface="Open Sans"/>
              <a:sym typeface="Open Sans"/>
            </a:endParaRPr>
          </a:p>
        </p:txBody>
      </p:sp>
      <p:sp>
        <p:nvSpPr>
          <p:cNvPr id="235" name="Google Shape;235;p49"/>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Starting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236" name="Google Shape;236;p49"/>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1026" name="Picture 2" descr="C:\Users\aathi\Downloads\Fitnest - Fitness App UI Kit by Pixel True (1)\Register Page - 5.png"/>
          <p:cNvPicPr>
            <a:picLocks noChangeAspect="1" noChangeArrowheads="1"/>
          </p:cNvPicPr>
          <p:nvPr/>
        </p:nvPicPr>
        <p:blipFill>
          <a:blip r:embed="rId3"/>
          <a:srcRect/>
          <a:stretch>
            <a:fillRect/>
          </a:stretch>
        </p:blipFill>
        <p:spPr bwMode="auto">
          <a:xfrm>
            <a:off x="5438775" y="755072"/>
            <a:ext cx="1881780" cy="4074680"/>
          </a:xfrm>
          <a:prstGeom prst="rect">
            <a:avLst/>
          </a:prstGeom>
          <a:noFill/>
        </p:spPr>
      </p:pic>
      <p:sp>
        <p:nvSpPr>
          <p:cNvPr id="249" name="Google Shape;249;p51"/>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50" name="Google Shape;250;p51"/>
          <p:cNvSpPr txBox="1"/>
          <p:nvPr/>
        </p:nvSpPr>
        <p:spPr>
          <a:xfrm>
            <a:off x="517675" y="1522550"/>
            <a:ext cx="2421300" cy="507801"/>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smtClean="0">
                <a:solidFill>
                  <a:srgbClr val="5F6368"/>
                </a:solidFill>
                <a:latin typeface="Open Sans"/>
                <a:ea typeface="Open Sans"/>
                <a:cs typeface="Open Sans"/>
                <a:sym typeface="Open Sans"/>
              </a:rPr>
              <a:t>[Register screen]</a:t>
            </a:r>
            <a:endParaRPr/>
          </a:p>
        </p:txBody>
      </p:sp>
      <p:cxnSp>
        <p:nvCxnSpPr>
          <p:cNvPr id="252" name="Google Shape;252;p51"/>
          <p:cNvCxnSpPr/>
          <p:nvPr/>
        </p:nvCxnSpPr>
        <p:spPr>
          <a:xfrm>
            <a:off x="4565525" y="1608925"/>
            <a:ext cx="918900" cy="0"/>
          </a:xfrm>
          <a:prstGeom prst="straightConnector1">
            <a:avLst/>
          </a:prstGeom>
          <a:noFill/>
          <a:ln w="19050" cap="flat" cmpd="sng">
            <a:solidFill>
              <a:srgbClr val="FBBC04"/>
            </a:solidFill>
            <a:prstDash val="solid"/>
            <a:round/>
            <a:headEnd type="none" w="med" len="med"/>
            <a:tailEnd type="triangle" w="med" len="med"/>
          </a:ln>
        </p:spPr>
      </p:cxnSp>
      <p:sp>
        <p:nvSpPr>
          <p:cNvPr id="253" name="Google Shape;253;p51"/>
          <p:cNvSpPr txBox="1"/>
          <p:nvPr/>
        </p:nvSpPr>
        <p:spPr>
          <a:xfrm>
            <a:off x="3506850" y="1208725"/>
            <a:ext cx="1100400"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smtClean="0">
                <a:solidFill>
                  <a:srgbClr val="5F6368"/>
                </a:solidFill>
                <a:latin typeface="Open Sans"/>
                <a:ea typeface="Open Sans"/>
                <a:cs typeface="Open Sans"/>
                <a:sym typeface="Open Sans"/>
              </a:rPr>
              <a:t>Register page</a:t>
            </a:r>
            <a:endParaRPr sz="1000">
              <a:solidFill>
                <a:srgbClr val="5F6368"/>
              </a:solidFill>
              <a:latin typeface="Open Sans"/>
              <a:ea typeface="Open Sans"/>
              <a:cs typeface="Open Sans"/>
              <a:sym typeface="Open Sans"/>
            </a:endParaRPr>
          </a:p>
        </p:txBody>
      </p:sp>
      <p:cxnSp>
        <p:nvCxnSpPr>
          <p:cNvPr id="254" name="Google Shape;254;p51"/>
          <p:cNvCxnSpPr/>
          <p:nvPr/>
        </p:nvCxnSpPr>
        <p:spPr>
          <a:xfrm rot="10800000">
            <a:off x="7096000" y="2920200"/>
            <a:ext cx="918000" cy="0"/>
          </a:xfrm>
          <a:prstGeom prst="straightConnector1">
            <a:avLst/>
          </a:prstGeom>
          <a:noFill/>
          <a:ln w="19050" cap="flat" cmpd="sng">
            <a:solidFill>
              <a:srgbClr val="FBBC04"/>
            </a:solidFill>
            <a:prstDash val="solid"/>
            <a:round/>
            <a:headEnd type="none" w="med" len="med"/>
            <a:tailEnd type="triangle" w="med" len="med"/>
          </a:ln>
        </p:spPr>
      </p:cxnSp>
      <p:sp>
        <p:nvSpPr>
          <p:cNvPr id="255" name="Google Shape;255;p51"/>
          <p:cNvSpPr txBox="1"/>
          <p:nvPr/>
        </p:nvSpPr>
        <p:spPr>
          <a:xfrm>
            <a:off x="5363575" y="1833000"/>
            <a:ext cx="1892400" cy="36930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dirty="0" smtClean="0">
                <a:solidFill>
                  <a:srgbClr val="5F6368"/>
                </a:solidFill>
                <a:latin typeface="Open Sans"/>
                <a:ea typeface="Open Sans"/>
                <a:cs typeface="Open Sans"/>
                <a:sym typeface="Open Sans"/>
              </a:rPr>
              <a:t>\</a:t>
            </a:r>
            <a:endParaRPr sz="1200">
              <a:solidFill>
                <a:srgbClr val="5F6368"/>
              </a:solidFill>
              <a:latin typeface="Open Sans"/>
              <a:ea typeface="Open Sans"/>
              <a:cs typeface="Open Sans"/>
              <a:sym typeface="Open Sans"/>
            </a:endParaRPr>
          </a:p>
        </p:txBody>
      </p:sp>
      <p:sp>
        <p:nvSpPr>
          <p:cNvPr id="256" name="Google Shape;256;p51"/>
          <p:cNvSpPr txBox="1"/>
          <p:nvPr/>
        </p:nvSpPr>
        <p:spPr>
          <a:xfrm>
            <a:off x="8030375" y="2520000"/>
            <a:ext cx="1100400"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smtClean="0">
                <a:solidFill>
                  <a:srgbClr val="5F6368"/>
                </a:solidFill>
                <a:latin typeface="Open Sans"/>
                <a:ea typeface="Open Sans"/>
                <a:cs typeface="Open Sans"/>
                <a:sym typeface="Open Sans"/>
              </a:rPr>
              <a:t>List of poplar Items</a:t>
            </a:r>
            <a:endParaRPr sz="1000">
              <a:solidFill>
                <a:srgbClr val="5F6368"/>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2050" name="Picture 2" descr="C:\Users\aathi\Downloads\Fitnest - Fitness App UI Kit by Pixel True (1)\Register Page - 4.png"/>
          <p:cNvPicPr>
            <a:picLocks noChangeAspect="1" noChangeArrowheads="1"/>
          </p:cNvPicPr>
          <p:nvPr/>
        </p:nvPicPr>
        <p:blipFill>
          <a:blip r:embed="rId3"/>
          <a:srcRect/>
          <a:stretch>
            <a:fillRect/>
          </a:stretch>
        </p:blipFill>
        <p:spPr bwMode="auto">
          <a:xfrm>
            <a:off x="5319280" y="872837"/>
            <a:ext cx="1936682" cy="4069484"/>
          </a:xfrm>
          <a:prstGeom prst="rect">
            <a:avLst/>
          </a:prstGeom>
          <a:noFill/>
        </p:spPr>
      </p:pic>
      <p:sp>
        <p:nvSpPr>
          <p:cNvPr id="261" name="Google Shape;261;p5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62" name="Google Shape;262;p52"/>
          <p:cNvSpPr txBox="1"/>
          <p:nvPr/>
        </p:nvSpPr>
        <p:spPr>
          <a:xfrm>
            <a:off x="517675" y="1522550"/>
            <a:ext cx="2421300" cy="507801"/>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smtClean="0">
                <a:solidFill>
                  <a:srgbClr val="5F6368"/>
                </a:solidFill>
                <a:latin typeface="Open Sans"/>
                <a:ea typeface="Open Sans"/>
                <a:cs typeface="Open Sans"/>
                <a:sym typeface="Open Sans"/>
              </a:rPr>
              <a:t>[User Info page]</a:t>
            </a:r>
            <a:endParaRPr/>
          </a:p>
        </p:txBody>
      </p:sp>
      <p:cxnSp>
        <p:nvCxnSpPr>
          <p:cNvPr id="264" name="Google Shape;264;p52"/>
          <p:cNvCxnSpPr/>
          <p:nvPr/>
        </p:nvCxnSpPr>
        <p:spPr>
          <a:xfrm>
            <a:off x="4620944" y="3645543"/>
            <a:ext cx="918900" cy="0"/>
          </a:xfrm>
          <a:prstGeom prst="straightConnector1">
            <a:avLst/>
          </a:prstGeom>
          <a:noFill/>
          <a:ln w="19050" cap="flat" cmpd="sng">
            <a:solidFill>
              <a:srgbClr val="FBBC04"/>
            </a:solidFill>
            <a:prstDash val="solid"/>
            <a:round/>
            <a:headEnd type="none" w="med" len="med"/>
            <a:tailEnd type="triangle" w="med" len="med"/>
          </a:ln>
        </p:spPr>
      </p:cxnSp>
      <p:sp>
        <p:nvSpPr>
          <p:cNvPr id="265" name="Google Shape;265;p52"/>
          <p:cNvSpPr txBox="1"/>
          <p:nvPr/>
        </p:nvSpPr>
        <p:spPr>
          <a:xfrm>
            <a:off x="3603832" y="3196852"/>
            <a:ext cx="1100400"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dirty="0" smtClean="0">
                <a:solidFill>
                  <a:srgbClr val="5F6368"/>
                </a:solidFill>
                <a:latin typeface="Open Sans"/>
                <a:ea typeface="Open Sans"/>
                <a:cs typeface="Open Sans"/>
                <a:sym typeface="Open Sans"/>
              </a:rPr>
              <a:t>Getting info about user</a:t>
            </a:r>
            <a:endParaRPr sz="1000">
              <a:solidFill>
                <a:srgbClr val="5F6368"/>
              </a:solidFill>
              <a:latin typeface="Open Sans"/>
              <a:ea typeface="Open Sans"/>
              <a:cs typeface="Open Sans"/>
              <a:sym typeface="Open Sans"/>
            </a:endParaRPr>
          </a:p>
        </p:txBody>
      </p:sp>
      <p:cxnSp>
        <p:nvCxnSpPr>
          <p:cNvPr id="266" name="Google Shape;266;p52"/>
          <p:cNvCxnSpPr/>
          <p:nvPr/>
        </p:nvCxnSpPr>
        <p:spPr>
          <a:xfrm rot="10800000">
            <a:off x="6964381" y="4548109"/>
            <a:ext cx="918000" cy="0"/>
          </a:xfrm>
          <a:prstGeom prst="straightConnector1">
            <a:avLst/>
          </a:prstGeom>
          <a:noFill/>
          <a:ln w="19050" cap="flat" cmpd="sng">
            <a:solidFill>
              <a:srgbClr val="FBBC04"/>
            </a:solidFill>
            <a:prstDash val="solid"/>
            <a:round/>
            <a:headEnd type="none" w="med" len="med"/>
            <a:tailEnd type="triangle" w="med" len="med"/>
          </a:ln>
        </p:spPr>
      </p:cxnSp>
      <p:sp>
        <p:nvSpPr>
          <p:cNvPr id="268" name="Google Shape;268;p52"/>
          <p:cNvSpPr txBox="1"/>
          <p:nvPr/>
        </p:nvSpPr>
        <p:spPr>
          <a:xfrm>
            <a:off x="7863491" y="4355728"/>
            <a:ext cx="1100400"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smtClean="0">
                <a:solidFill>
                  <a:srgbClr val="5F6368"/>
                </a:solidFill>
                <a:latin typeface="Open Sans"/>
                <a:ea typeface="Open Sans"/>
                <a:cs typeface="Open Sans"/>
                <a:sym typeface="Open Sans"/>
              </a:rPr>
              <a:t>CTA </a:t>
            </a:r>
            <a:r>
              <a:rPr lang="en" sz="1000" dirty="0" smtClean="0">
                <a:solidFill>
                  <a:srgbClr val="5F6368"/>
                </a:solidFill>
                <a:latin typeface="Open Sans"/>
                <a:ea typeface="Open Sans"/>
                <a:cs typeface="Open Sans"/>
                <a:sym typeface="Open Sans"/>
              </a:rPr>
              <a:t>confirm</a:t>
            </a:r>
            <a:endParaRPr sz="1000">
              <a:solidFill>
                <a:srgbClr val="5F6368"/>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3074" name="Picture 2" descr="C:\Users\aathi\Downloads\Fitnest - Fitness App UI Kit by Pixel True (1)\Activity Tracker.png"/>
          <p:cNvPicPr>
            <a:picLocks noChangeAspect="1" noChangeArrowheads="1"/>
          </p:cNvPicPr>
          <p:nvPr/>
        </p:nvPicPr>
        <p:blipFill>
          <a:blip r:embed="rId3"/>
          <a:srcRect/>
          <a:stretch>
            <a:fillRect/>
          </a:stretch>
        </p:blipFill>
        <p:spPr bwMode="auto">
          <a:xfrm>
            <a:off x="5001924" y="1115290"/>
            <a:ext cx="1689429" cy="3658177"/>
          </a:xfrm>
          <a:prstGeom prst="rect">
            <a:avLst/>
          </a:prstGeom>
          <a:noFill/>
        </p:spPr>
      </p:pic>
      <p:sp>
        <p:nvSpPr>
          <p:cNvPr id="261" name="Google Shape;261;p5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62" name="Google Shape;262;p52"/>
          <p:cNvSpPr txBox="1"/>
          <p:nvPr/>
        </p:nvSpPr>
        <p:spPr>
          <a:xfrm>
            <a:off x="517675" y="1522550"/>
            <a:ext cx="2421300" cy="507801"/>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smtClean="0">
                <a:solidFill>
                  <a:srgbClr val="5F6368"/>
                </a:solidFill>
                <a:latin typeface="Open Sans"/>
                <a:ea typeface="Open Sans"/>
                <a:cs typeface="Open Sans"/>
                <a:sym typeface="Open Sans"/>
              </a:rPr>
              <a:t>[Home page]</a:t>
            </a:r>
            <a:endParaRPr/>
          </a:p>
        </p:txBody>
      </p:sp>
      <p:cxnSp>
        <p:nvCxnSpPr>
          <p:cNvPr id="266" name="Google Shape;266;p52"/>
          <p:cNvCxnSpPr/>
          <p:nvPr/>
        </p:nvCxnSpPr>
        <p:spPr>
          <a:xfrm rot="10800000">
            <a:off x="6576455" y="2663890"/>
            <a:ext cx="918000" cy="0"/>
          </a:xfrm>
          <a:prstGeom prst="straightConnector1">
            <a:avLst/>
          </a:prstGeom>
          <a:noFill/>
          <a:ln w="19050" cap="flat" cmpd="sng">
            <a:solidFill>
              <a:srgbClr val="FBBC04"/>
            </a:solidFill>
            <a:prstDash val="solid"/>
            <a:round/>
            <a:headEnd type="none" w="med" len="med"/>
            <a:tailEnd type="triangle" w="med" len="med"/>
          </a:ln>
        </p:spPr>
      </p:cxnSp>
      <p:sp>
        <p:nvSpPr>
          <p:cNvPr id="268" name="Google Shape;268;p52"/>
          <p:cNvSpPr txBox="1"/>
          <p:nvPr/>
        </p:nvSpPr>
        <p:spPr>
          <a:xfrm>
            <a:off x="7587030" y="2395309"/>
            <a:ext cx="1100400"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dirty="0" smtClean="0">
                <a:solidFill>
                  <a:srgbClr val="5F6368"/>
                </a:solidFill>
                <a:latin typeface="Open Sans"/>
                <a:ea typeface="Open Sans"/>
                <a:cs typeface="Open Sans"/>
                <a:sym typeface="Open Sans"/>
              </a:rPr>
              <a:t>Weekly activity tracker</a:t>
            </a:r>
            <a:endParaRPr sz="1000">
              <a:solidFill>
                <a:srgbClr val="5F6368"/>
              </a:solidFill>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4098" name="Picture 2" descr="C:\Users\aathi\Downloads\Fitnest - Fitness App UI Kit by Pixel True (1)\Workout Tracker.png"/>
          <p:cNvPicPr>
            <a:picLocks noChangeAspect="1" noChangeArrowheads="1"/>
          </p:cNvPicPr>
          <p:nvPr/>
        </p:nvPicPr>
        <p:blipFill>
          <a:blip r:embed="rId3"/>
          <a:srcRect/>
          <a:stretch>
            <a:fillRect/>
          </a:stretch>
        </p:blipFill>
        <p:spPr bwMode="auto">
          <a:xfrm>
            <a:off x="4821123" y="271795"/>
            <a:ext cx="1494002" cy="4681206"/>
          </a:xfrm>
          <a:prstGeom prst="rect">
            <a:avLst/>
          </a:prstGeom>
          <a:noFill/>
        </p:spPr>
      </p:pic>
      <p:sp>
        <p:nvSpPr>
          <p:cNvPr id="261" name="Google Shape;261;p5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62" name="Google Shape;262;p52"/>
          <p:cNvSpPr txBox="1"/>
          <p:nvPr/>
        </p:nvSpPr>
        <p:spPr>
          <a:xfrm>
            <a:off x="517675" y="1522550"/>
            <a:ext cx="2421300" cy="507801"/>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smtClean="0">
                <a:solidFill>
                  <a:srgbClr val="5F6368"/>
                </a:solidFill>
                <a:latin typeface="Open Sans"/>
                <a:ea typeface="Open Sans"/>
                <a:cs typeface="Open Sans"/>
                <a:sym typeface="Open Sans"/>
              </a:rPr>
              <a:t>[type of workout </a:t>
            </a:r>
            <a:endParaRPr/>
          </a:p>
        </p:txBody>
      </p:sp>
      <p:cxnSp>
        <p:nvCxnSpPr>
          <p:cNvPr id="266" name="Google Shape;266;p52"/>
          <p:cNvCxnSpPr/>
          <p:nvPr/>
        </p:nvCxnSpPr>
        <p:spPr>
          <a:xfrm rot="10800000">
            <a:off x="6143636" y="1714494"/>
            <a:ext cx="918000" cy="0"/>
          </a:xfrm>
          <a:prstGeom prst="straightConnector1">
            <a:avLst/>
          </a:prstGeom>
          <a:noFill/>
          <a:ln w="19050" cap="flat" cmpd="sng">
            <a:solidFill>
              <a:srgbClr val="FBBC04"/>
            </a:solidFill>
            <a:prstDash val="solid"/>
            <a:round/>
            <a:headEnd type="none" w="med" len="med"/>
            <a:tailEnd type="triangle" w="med" len="med"/>
          </a:ln>
        </p:spPr>
      </p:cxnSp>
      <p:sp>
        <p:nvSpPr>
          <p:cNvPr id="268" name="Google Shape;268;p52"/>
          <p:cNvSpPr txBox="1"/>
          <p:nvPr/>
        </p:nvSpPr>
        <p:spPr>
          <a:xfrm>
            <a:off x="7157538" y="2145927"/>
            <a:ext cx="1100400"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dirty="0" smtClean="0">
                <a:solidFill>
                  <a:srgbClr val="5F6368"/>
                </a:solidFill>
                <a:latin typeface="Open Sans"/>
                <a:ea typeface="Open Sans"/>
                <a:cs typeface="Open Sans"/>
                <a:sym typeface="Open Sans"/>
              </a:rPr>
              <a:t>Workout types</a:t>
            </a:r>
            <a:endParaRPr sz="1000">
              <a:solidFill>
                <a:srgbClr val="5F6368"/>
              </a:solidFill>
              <a:latin typeface="Open Sans"/>
              <a:ea typeface="Open Sans"/>
              <a:cs typeface="Open Sans"/>
              <a:sym typeface="Open Sans"/>
            </a:endParaRPr>
          </a:p>
        </p:txBody>
      </p:sp>
      <p:cxnSp>
        <p:nvCxnSpPr>
          <p:cNvPr id="7" name="Google Shape;266;p52"/>
          <p:cNvCxnSpPr/>
          <p:nvPr/>
        </p:nvCxnSpPr>
        <p:spPr>
          <a:xfrm rot="10800000">
            <a:off x="6212909" y="2310240"/>
            <a:ext cx="918000" cy="0"/>
          </a:xfrm>
          <a:prstGeom prst="straightConnector1">
            <a:avLst/>
          </a:prstGeom>
          <a:noFill/>
          <a:ln w="19050" cap="flat" cmpd="sng">
            <a:solidFill>
              <a:srgbClr val="FBBC04"/>
            </a:solidFill>
            <a:prstDash val="solid"/>
            <a:round/>
            <a:headEnd type="none" w="med" len="med"/>
            <a:tailEnd type="triangle" w="med" len="med"/>
          </a:ln>
        </p:spPr>
      </p:cxnSp>
      <p:sp>
        <p:nvSpPr>
          <p:cNvPr id="8" name="Google Shape;268;p52"/>
          <p:cNvSpPr txBox="1"/>
          <p:nvPr/>
        </p:nvSpPr>
        <p:spPr>
          <a:xfrm>
            <a:off x="7143684" y="1543254"/>
            <a:ext cx="1100400"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dirty="0" smtClean="0">
                <a:solidFill>
                  <a:srgbClr val="5F6368"/>
                </a:solidFill>
                <a:latin typeface="Open Sans"/>
                <a:ea typeface="Open Sans"/>
                <a:cs typeface="Open Sans"/>
                <a:sym typeface="Open Sans"/>
              </a:rPr>
              <a:t>Schedules</a:t>
            </a:r>
            <a:endParaRPr sz="1000">
              <a:solidFill>
                <a:srgbClr val="5F6368"/>
              </a:solidFill>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5122" name="Picture 2" descr="C:\Users\aathi\Downloads\Fitnest - Fitness App UI Kit by Pixel True (1)\Workout Details 3.png"/>
          <p:cNvPicPr>
            <a:picLocks noChangeAspect="1" noChangeArrowheads="1"/>
          </p:cNvPicPr>
          <p:nvPr/>
        </p:nvPicPr>
        <p:blipFill>
          <a:blip r:embed="rId3"/>
          <a:srcRect/>
          <a:stretch>
            <a:fillRect/>
          </a:stretch>
        </p:blipFill>
        <p:spPr bwMode="auto">
          <a:xfrm>
            <a:off x="4552229" y="173182"/>
            <a:ext cx="1312115" cy="4415704"/>
          </a:xfrm>
          <a:prstGeom prst="rect">
            <a:avLst/>
          </a:prstGeom>
          <a:noFill/>
        </p:spPr>
      </p:pic>
      <p:sp>
        <p:nvSpPr>
          <p:cNvPr id="261" name="Google Shape;261;p5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62" name="Google Shape;262;p52"/>
          <p:cNvSpPr txBox="1"/>
          <p:nvPr/>
        </p:nvSpPr>
        <p:spPr>
          <a:xfrm>
            <a:off x="517675" y="1522550"/>
            <a:ext cx="2421300" cy="507801"/>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smtClean="0">
                <a:solidFill>
                  <a:srgbClr val="5F6368"/>
                </a:solidFill>
                <a:latin typeface="Open Sans"/>
                <a:ea typeface="Open Sans"/>
                <a:cs typeface="Open Sans"/>
                <a:sym typeface="Open Sans"/>
              </a:rPr>
              <a:t>[workout page]</a:t>
            </a:r>
            <a:endParaRPr/>
          </a:p>
        </p:txBody>
      </p:sp>
      <p:cxnSp>
        <p:nvCxnSpPr>
          <p:cNvPr id="266" name="Google Shape;266;p52"/>
          <p:cNvCxnSpPr/>
          <p:nvPr/>
        </p:nvCxnSpPr>
        <p:spPr>
          <a:xfrm rot="10800000">
            <a:off x="5800601" y="2636180"/>
            <a:ext cx="918000" cy="0"/>
          </a:xfrm>
          <a:prstGeom prst="straightConnector1">
            <a:avLst/>
          </a:prstGeom>
          <a:noFill/>
          <a:ln w="19050" cap="flat" cmpd="sng">
            <a:solidFill>
              <a:srgbClr val="FBBC04"/>
            </a:solidFill>
            <a:prstDash val="solid"/>
            <a:round/>
            <a:headEnd type="none" w="med" len="med"/>
            <a:tailEnd type="triangle" w="med" len="med"/>
          </a:ln>
        </p:spPr>
      </p:cxnSp>
      <p:sp>
        <p:nvSpPr>
          <p:cNvPr id="268" name="Google Shape;268;p52"/>
          <p:cNvSpPr txBox="1"/>
          <p:nvPr/>
        </p:nvSpPr>
        <p:spPr>
          <a:xfrm>
            <a:off x="6811175" y="2312181"/>
            <a:ext cx="1100400" cy="64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dirty="0" smtClean="0">
                <a:solidFill>
                  <a:srgbClr val="5F6368"/>
                </a:solidFill>
                <a:latin typeface="Open Sans"/>
                <a:ea typeface="Open Sans"/>
                <a:cs typeface="Open Sans"/>
                <a:sym typeface="Open Sans"/>
              </a:rPr>
              <a:t>Description on how to do the workouts</a:t>
            </a:r>
            <a:endParaRPr sz="1000">
              <a:solidFill>
                <a:srgbClr val="5F6368"/>
              </a:solidFill>
              <a:latin typeface="Open Sans"/>
              <a:ea typeface="Open Sans"/>
              <a:cs typeface="Open Sans"/>
              <a:sym typeface="Ope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53"/>
          <p:cNvSpPr/>
          <p:nvPr/>
        </p:nvSpPr>
        <p:spPr>
          <a:xfrm>
            <a:off x="4211875" y="0"/>
            <a:ext cx="493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3"/>
          <p:cNvSpPr txBox="1"/>
          <p:nvPr/>
        </p:nvSpPr>
        <p:spPr>
          <a:xfrm>
            <a:off x="559238" y="0"/>
            <a:ext cx="7000800" cy="5541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dirty="0">
                <a:solidFill>
                  <a:srgbClr val="5F6368"/>
                </a:solidFill>
                <a:latin typeface="Open Sans"/>
                <a:ea typeface="Open Sans"/>
                <a:cs typeface="Open Sans"/>
                <a:sym typeface="Open Sans"/>
              </a:rPr>
              <a:t>Low-fidelity prototype</a:t>
            </a:r>
            <a:endParaRPr sz="2400">
              <a:solidFill>
                <a:srgbClr val="5F6368"/>
              </a:solidFill>
              <a:latin typeface="Open Sans"/>
              <a:ea typeface="Open Sans"/>
              <a:cs typeface="Open Sans"/>
              <a:sym typeface="Open Sans"/>
            </a:endParaRPr>
          </a:p>
        </p:txBody>
      </p:sp>
      <p:sp>
        <p:nvSpPr>
          <p:cNvPr id="275" name="Google Shape;275;p53"/>
          <p:cNvSpPr txBox="1"/>
          <p:nvPr/>
        </p:nvSpPr>
        <p:spPr>
          <a:xfrm>
            <a:off x="6011725" y="2110050"/>
            <a:ext cx="13323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dirty="0">
                <a:solidFill>
                  <a:srgbClr val="5F6368"/>
                </a:solidFill>
                <a:latin typeface="Open Sans"/>
                <a:ea typeface="Open Sans"/>
                <a:cs typeface="Open Sans"/>
                <a:sym typeface="Open Sans"/>
              </a:rPr>
              <a:t>Screenshot of prototype with connections or prototype GIF</a:t>
            </a:r>
            <a:endParaRPr sz="1200">
              <a:solidFill>
                <a:srgbClr val="5F6368"/>
              </a:solidFill>
              <a:latin typeface="Open Sans"/>
              <a:ea typeface="Open Sans"/>
              <a:cs typeface="Open Sans"/>
              <a:sym typeface="Open Sans"/>
            </a:endParaRPr>
          </a:p>
        </p:txBody>
      </p:sp>
      <p:sp>
        <p:nvSpPr>
          <p:cNvPr id="276" name="Google Shape;276;p53"/>
          <p:cNvSpPr txBox="1"/>
          <p:nvPr/>
        </p:nvSpPr>
        <p:spPr>
          <a:xfrm>
            <a:off x="228600" y="602309"/>
            <a:ext cx="8915400" cy="1154132"/>
          </a:xfrm>
          <a:prstGeom prst="rect">
            <a:avLst/>
          </a:prstGeom>
          <a:noFill/>
          <a:ln>
            <a:noFill/>
          </a:ln>
        </p:spPr>
        <p:txBody>
          <a:bodyPr spcFirstLastPara="1" wrap="square" lIns="0" tIns="91425" rIns="91425" bIns="91425" anchor="t" anchorCtr="0">
            <a:spAutoFit/>
          </a:bodyPr>
          <a:lstStyle/>
          <a:p>
            <a:pPr lvl="0">
              <a:lnSpc>
                <a:spcPct val="150000"/>
              </a:lnSpc>
            </a:pPr>
            <a:r>
              <a:rPr lang="en" dirty="0" smtClean="0">
                <a:solidFill>
                  <a:srgbClr val="5F6368"/>
                </a:solidFill>
                <a:latin typeface="Open Sans"/>
                <a:ea typeface="Open Sans"/>
                <a:cs typeface="Open Sans"/>
                <a:sym typeface="Open Sans"/>
              </a:rPr>
              <a:t>[</a:t>
            </a:r>
            <a:r>
              <a:rPr lang="en-US" dirty="0" smtClean="0">
                <a:solidFill>
                  <a:srgbClr val="5F6368"/>
                </a:solidFill>
                <a:latin typeface="Open Sans"/>
                <a:ea typeface="Open Sans"/>
                <a:cs typeface="Open Sans"/>
                <a:sym typeface="Open Sans"/>
              </a:rPr>
              <a:t>https://www.figma.com/proto/CVlxufG8DCfXxte6Id0EZt/Fitness-app?node-id=804%3A2556&amp;scaling=min-zoom&amp;page-id=206%3A281&amp;starting-point-node-id=804%3A2556&amp;show-proto-sidebar=1</a:t>
            </a:r>
            <a:r>
              <a:rPr lang="en" dirty="0" smtClean="0">
                <a:solidFill>
                  <a:srgbClr val="5F6368"/>
                </a:solidFill>
                <a:latin typeface="Open Sans"/>
                <a:ea typeface="Open Sans"/>
                <a:cs typeface="Open Sans"/>
                <a:sym typeface="Open Sans"/>
              </a:rPr>
              <a:t>]</a:t>
            </a:r>
            <a:endParaRPr>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a:latin typeface="Open Sans"/>
              <a:ea typeface="Open Sans"/>
              <a:cs typeface="Open Sans"/>
              <a:sym typeface="Open Sans"/>
            </a:endParaRPr>
          </a:p>
        </p:txBody>
      </p:sp>
      <p:pic>
        <p:nvPicPr>
          <p:cNvPr id="6146" name="Picture 2"/>
          <p:cNvPicPr>
            <a:picLocks noChangeAspect="1" noChangeArrowheads="1"/>
          </p:cNvPicPr>
          <p:nvPr/>
        </p:nvPicPr>
        <p:blipFill>
          <a:blip r:embed="rId3"/>
          <a:srcRect/>
          <a:stretch>
            <a:fillRect/>
          </a:stretch>
        </p:blipFill>
        <p:spPr bwMode="auto">
          <a:xfrm>
            <a:off x="1074882" y="1668026"/>
            <a:ext cx="7034213" cy="3360738"/>
          </a:xfrm>
          <a:prstGeom prst="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54"/>
          <p:cNvSpPr txBox="1"/>
          <p:nvPr/>
        </p:nvSpPr>
        <p:spPr>
          <a:xfrm>
            <a:off x="517675" y="4481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findings</a:t>
            </a:r>
            <a:endParaRPr sz="2400">
              <a:solidFill>
                <a:srgbClr val="5F6368"/>
              </a:solidFill>
              <a:latin typeface="Open Sans"/>
              <a:ea typeface="Open Sans"/>
              <a:cs typeface="Open Sans"/>
              <a:sym typeface="Open Sans"/>
            </a:endParaRPr>
          </a:p>
        </p:txBody>
      </p:sp>
      <p:sp>
        <p:nvSpPr>
          <p:cNvPr id="282" name="Google Shape;282;p54"/>
          <p:cNvSpPr txBox="1"/>
          <p:nvPr/>
        </p:nvSpPr>
        <p:spPr>
          <a:xfrm>
            <a:off x="532875" y="1050575"/>
            <a:ext cx="7873500" cy="6480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a:solidFill>
                  <a:srgbClr val="5F6368"/>
                </a:solidFill>
                <a:latin typeface="Open Sans"/>
                <a:ea typeface="Open Sans"/>
                <a:cs typeface="Open Sans"/>
                <a:sym typeface="Open Sans"/>
              </a:rPr>
              <a:t>Write a short introduction to the usability studies you conducted and your findings.</a:t>
            </a:r>
            <a:endParaRPr>
              <a:solidFill>
                <a:srgbClr val="5F6368"/>
              </a:solidFill>
              <a:latin typeface="Open Sans"/>
              <a:ea typeface="Open Sans"/>
              <a:cs typeface="Open Sans"/>
              <a:sym typeface="Open Sans"/>
            </a:endParaRPr>
          </a:p>
          <a:p>
            <a:pPr marL="0" lvl="0" indent="0" algn="l" rtl="0">
              <a:lnSpc>
                <a:spcPct val="115000"/>
              </a:lnSpc>
              <a:spcBef>
                <a:spcPts val="0"/>
              </a:spcBef>
              <a:spcAft>
                <a:spcPts val="0"/>
              </a:spcAft>
              <a:buNone/>
            </a:pPr>
            <a:endParaRPr>
              <a:solidFill>
                <a:srgbClr val="5F6368"/>
              </a:solidFill>
              <a:latin typeface="Open Sans"/>
              <a:ea typeface="Open Sans"/>
              <a:cs typeface="Open Sans"/>
              <a:sym typeface="Open Sans"/>
            </a:endParaRPr>
          </a:p>
        </p:txBody>
      </p:sp>
      <p:sp>
        <p:nvSpPr>
          <p:cNvPr id="283" name="Google Shape;283;p54"/>
          <p:cNvSpPr txBox="1"/>
          <p:nvPr/>
        </p:nvSpPr>
        <p:spPr>
          <a:xfrm>
            <a:off x="456675" y="2022575"/>
            <a:ext cx="33360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rgbClr val="F29900"/>
                </a:solidFill>
                <a:latin typeface="Open Sans"/>
                <a:ea typeface="Open Sans"/>
                <a:cs typeface="Open Sans"/>
                <a:sym typeface="Open Sans"/>
              </a:rPr>
              <a:t>Round 1 findings</a:t>
            </a:r>
            <a:endParaRPr b="1">
              <a:solidFill>
                <a:srgbClr val="F29900"/>
              </a:solidFill>
            </a:endParaRPr>
          </a:p>
        </p:txBody>
      </p:sp>
      <p:sp>
        <p:nvSpPr>
          <p:cNvPr id="292" name="Google Shape;292;p54"/>
          <p:cNvSpPr/>
          <p:nvPr/>
        </p:nvSpPr>
        <p:spPr>
          <a:xfrm>
            <a:off x="456675" y="2422775"/>
            <a:ext cx="3775800" cy="20637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4"/>
          <p:cNvSpPr txBox="1"/>
          <p:nvPr/>
        </p:nvSpPr>
        <p:spPr>
          <a:xfrm>
            <a:off x="963300" y="2568500"/>
            <a:ext cx="3336000" cy="609367"/>
          </a:xfrm>
          <a:prstGeom prst="rect">
            <a:avLst/>
          </a:prstGeom>
          <a:noFill/>
          <a:ln>
            <a:noFill/>
          </a:ln>
        </p:spPr>
        <p:txBody>
          <a:bodyPr spcFirstLastPara="1" wrap="square" lIns="91425" tIns="91425" rIns="91425" bIns="91425" anchor="t" anchorCtr="0">
            <a:spAutoFit/>
          </a:bodyPr>
          <a:lstStyle/>
          <a:p>
            <a:pPr lvl="0">
              <a:lnSpc>
                <a:spcPct val="115000"/>
              </a:lnSpc>
            </a:pPr>
            <a:r>
              <a:rPr lang="en-US" sz="1200" dirty="0" smtClean="0"/>
              <a:t>felt uncomfortable to add their weights and heights</a:t>
            </a:r>
            <a:endParaRPr lang="en-US" sz="1200" dirty="0"/>
          </a:p>
        </p:txBody>
      </p:sp>
      <p:sp>
        <p:nvSpPr>
          <p:cNvPr id="294" name="Google Shape;294;p54"/>
          <p:cNvSpPr/>
          <p:nvPr/>
        </p:nvSpPr>
        <p:spPr>
          <a:xfrm>
            <a:off x="650325" y="2631198"/>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295" name="Google Shape;295;p54"/>
          <p:cNvSpPr txBox="1"/>
          <p:nvPr/>
        </p:nvSpPr>
        <p:spPr>
          <a:xfrm>
            <a:off x="963300" y="3198325"/>
            <a:ext cx="3336000" cy="609367"/>
          </a:xfrm>
          <a:prstGeom prst="rect">
            <a:avLst/>
          </a:prstGeom>
          <a:noFill/>
          <a:ln>
            <a:noFill/>
          </a:ln>
        </p:spPr>
        <p:txBody>
          <a:bodyPr spcFirstLastPara="1" wrap="square" lIns="91425" tIns="91425" rIns="91425" bIns="91425" anchor="t" anchorCtr="0">
            <a:spAutoFit/>
          </a:bodyPr>
          <a:lstStyle/>
          <a:p>
            <a:pPr lvl="0">
              <a:lnSpc>
                <a:spcPct val="115000"/>
              </a:lnSpc>
            </a:pPr>
            <a:r>
              <a:rPr lang="en-US" sz="1200" dirty="0" smtClean="0"/>
              <a:t>(Participants felt easy on choosing the workouts they need to</a:t>
            </a:r>
            <a:endParaRPr lang="en-US" sz="1200" dirty="0"/>
          </a:p>
        </p:txBody>
      </p:sp>
      <p:sp>
        <p:nvSpPr>
          <p:cNvPr id="296" name="Google Shape;296;p54"/>
          <p:cNvSpPr/>
          <p:nvPr/>
        </p:nvSpPr>
        <p:spPr>
          <a:xfrm>
            <a:off x="650325" y="3261023"/>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18" name="Google Shape;291;p54"/>
          <p:cNvSpPr/>
          <p:nvPr/>
        </p:nvSpPr>
        <p:spPr>
          <a:xfrm>
            <a:off x="653720" y="4098660"/>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dirty="0">
                <a:solidFill>
                  <a:srgbClr val="FFFFFF"/>
                </a:solidFill>
                <a:latin typeface="Google Sans Medium"/>
                <a:ea typeface="Google Sans Medium"/>
                <a:cs typeface="Google Sans Medium"/>
                <a:sym typeface="Google Sans Medium"/>
              </a:rPr>
              <a:t>3</a:t>
            </a:r>
            <a:endParaRPr>
              <a:solidFill>
                <a:srgbClr val="FFFFFF"/>
              </a:solidFill>
              <a:latin typeface="Google Sans Medium"/>
              <a:ea typeface="Google Sans Medium"/>
              <a:cs typeface="Google Sans Medium"/>
              <a:sym typeface="Google Sans Medium"/>
            </a:endParaRPr>
          </a:p>
        </p:txBody>
      </p:sp>
      <p:sp>
        <p:nvSpPr>
          <p:cNvPr id="19" name="Google Shape;290;p54"/>
          <p:cNvSpPr txBox="1"/>
          <p:nvPr/>
        </p:nvSpPr>
        <p:spPr>
          <a:xfrm>
            <a:off x="988817" y="3945908"/>
            <a:ext cx="3336000" cy="609367"/>
          </a:xfrm>
          <a:prstGeom prst="rect">
            <a:avLst/>
          </a:prstGeom>
          <a:noFill/>
          <a:ln>
            <a:noFill/>
          </a:ln>
        </p:spPr>
        <p:txBody>
          <a:bodyPr spcFirstLastPara="1" wrap="square" lIns="91425" tIns="91425" rIns="91425" bIns="91425" anchor="t" anchorCtr="0">
            <a:spAutoFit/>
          </a:bodyPr>
          <a:lstStyle/>
          <a:p>
            <a:pPr lvl="0">
              <a:lnSpc>
                <a:spcPct val="115000"/>
              </a:lnSpc>
            </a:pPr>
            <a:r>
              <a:rPr lang="en-US" sz="1200" dirty="0" smtClean="0"/>
              <a:t>Had trouble in reading the description the workouts</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2" name="Google Shape;152;p41"/>
          <p:cNvSpPr txBox="1"/>
          <p:nvPr/>
        </p:nvSpPr>
        <p:spPr>
          <a:xfrm>
            <a:off x="1231075" y="1604200"/>
            <a:ext cx="40860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US" dirty="0" smtClean="0">
                <a:solidFill>
                  <a:srgbClr val="4285F4"/>
                </a:solidFill>
                <a:latin typeface="Open Sans SemiBold"/>
                <a:ea typeface="Open Sans SemiBold"/>
                <a:cs typeface="Open Sans SemiBold"/>
                <a:sym typeface="Open Sans SemiBold"/>
              </a:rPr>
              <a:t>Overview</a:t>
            </a:r>
            <a:endParaRPr>
              <a:solidFill>
                <a:srgbClr val="4285F4"/>
              </a:solidFill>
              <a:latin typeface="Open Sans SemiBold"/>
              <a:ea typeface="Open Sans SemiBold"/>
              <a:cs typeface="Open Sans SemiBold"/>
              <a:sym typeface="Open Sans SemiBold"/>
            </a:endParaRPr>
          </a:p>
          <a:p>
            <a:pPr lvl="0">
              <a:lnSpc>
                <a:spcPct val="150000"/>
              </a:lnSpc>
              <a:buClr>
                <a:schemeClr val="dk1"/>
              </a:buClr>
              <a:buSzPts val="1100"/>
            </a:pPr>
            <a:r>
              <a:rPr lang="en-US" sz="1200" dirty="0" smtClean="0"/>
              <a:t>I designed an fitness app with a goal to engage more lads who are working people from morning to evening and barely get time to do some workout due to extensive work pressure and busy with social life. .</a:t>
            </a:r>
            <a:endParaRPr sz="1200" b="1">
              <a:solidFill>
                <a:srgbClr val="1967D2"/>
              </a:solidFill>
              <a:latin typeface="Open Sans"/>
              <a:ea typeface="Open Sans"/>
              <a:cs typeface="Open Sans"/>
              <a:sym typeface="Open Sans"/>
            </a:endParaRPr>
          </a:p>
        </p:txBody>
      </p:sp>
      <p:sp>
        <p:nvSpPr>
          <p:cNvPr id="153" name="Google Shape;153;p41"/>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54" name="Google Shape;154;p41"/>
          <p:cNvSpPr/>
          <p:nvPr/>
        </p:nvSpPr>
        <p:spPr>
          <a:xfrm>
            <a:off x="517675" y="16042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1"/>
          <p:cNvSpPr txBox="1"/>
          <p:nvPr/>
        </p:nvSpPr>
        <p:spPr>
          <a:xfrm>
            <a:off x="1231075" y="3172985"/>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Project duration:</a:t>
            </a:r>
            <a:endParaRPr>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Clr>
                <a:schemeClr val="dk1"/>
              </a:buClr>
              <a:buSzPts val="1100"/>
              <a:buFont typeface="Arial"/>
              <a:buNone/>
            </a:pPr>
            <a:r>
              <a:rPr lang="en" sz="1200" dirty="0" smtClean="0">
                <a:solidFill>
                  <a:srgbClr val="5F6368"/>
                </a:solidFill>
                <a:latin typeface="Open Sans"/>
                <a:ea typeface="Open Sans"/>
                <a:cs typeface="Open Sans"/>
                <a:sym typeface="Open Sans"/>
              </a:rPr>
              <a:t>May 2022  to July 2022</a:t>
            </a:r>
            <a:endParaRPr sz="1200" b="1">
              <a:solidFill>
                <a:srgbClr val="4285F4"/>
              </a:solidFill>
              <a:latin typeface="Open Sans"/>
              <a:ea typeface="Open Sans"/>
              <a:cs typeface="Open Sans"/>
              <a:sym typeface="Open Sans"/>
            </a:endParaRPr>
          </a:p>
        </p:txBody>
      </p:sp>
      <p:sp>
        <p:nvSpPr>
          <p:cNvPr id="156" name="Google Shape;156;p41"/>
          <p:cNvSpPr/>
          <p:nvPr/>
        </p:nvSpPr>
        <p:spPr>
          <a:xfrm>
            <a:off x="517675" y="3172985"/>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1"/>
          <p:cNvSpPr/>
          <p:nvPr/>
        </p:nvSpPr>
        <p:spPr>
          <a:xfrm>
            <a:off x="643388" y="3299236"/>
            <a:ext cx="261874" cy="260801"/>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58" name="Google Shape;158;p41"/>
          <p:cNvSpPr/>
          <p:nvPr/>
        </p:nvSpPr>
        <p:spPr>
          <a:xfrm>
            <a:off x="610514" y="1752262"/>
            <a:ext cx="327623" cy="217176"/>
          </a:xfrm>
          <a:custGeom>
            <a:avLst/>
            <a:gdLst/>
            <a:ahLst/>
            <a:cxnLst/>
            <a:rect l="l" t="t" r="r" b="b"/>
            <a:pathLst>
              <a:path w="1149" h="765" extrusionOk="0">
                <a:moveTo>
                  <a:pt x="191" y="96"/>
                </a:moveTo>
                <a:lnTo>
                  <a:pt x="1052" y="96"/>
                </a:lnTo>
                <a:lnTo>
                  <a:pt x="1052" y="0"/>
                </a:lnTo>
                <a:lnTo>
                  <a:pt x="191" y="0"/>
                </a:lnTo>
                <a:cubicBezTo>
                  <a:pt x="138" y="0"/>
                  <a:pt x="95" y="42"/>
                  <a:pt x="95" y="96"/>
                </a:cubicBezTo>
                <a:lnTo>
                  <a:pt x="95" y="621"/>
                </a:lnTo>
                <a:lnTo>
                  <a:pt x="0" y="621"/>
                </a:lnTo>
                <a:lnTo>
                  <a:pt x="0" y="764"/>
                </a:lnTo>
                <a:lnTo>
                  <a:pt x="668" y="764"/>
                </a:lnTo>
                <a:lnTo>
                  <a:pt x="668" y="621"/>
                </a:lnTo>
                <a:lnTo>
                  <a:pt x="191" y="621"/>
                </a:lnTo>
                <a:lnTo>
                  <a:pt x="191" y="96"/>
                </a:lnTo>
                <a:close/>
                <a:moveTo>
                  <a:pt x="1100" y="189"/>
                </a:moveTo>
                <a:lnTo>
                  <a:pt x="812" y="189"/>
                </a:lnTo>
                <a:cubicBezTo>
                  <a:pt x="787" y="189"/>
                  <a:pt x="764" y="211"/>
                  <a:pt x="764" y="237"/>
                </a:cubicBezTo>
                <a:lnTo>
                  <a:pt x="764" y="714"/>
                </a:lnTo>
                <a:cubicBezTo>
                  <a:pt x="764" y="739"/>
                  <a:pt x="787" y="762"/>
                  <a:pt x="812" y="762"/>
                </a:cubicBezTo>
                <a:lnTo>
                  <a:pt x="1100" y="762"/>
                </a:lnTo>
                <a:cubicBezTo>
                  <a:pt x="1126" y="762"/>
                  <a:pt x="1148" y="739"/>
                  <a:pt x="1148" y="714"/>
                </a:cubicBezTo>
                <a:lnTo>
                  <a:pt x="1148" y="237"/>
                </a:lnTo>
                <a:cubicBezTo>
                  <a:pt x="1145" y="211"/>
                  <a:pt x="1126" y="189"/>
                  <a:pt x="1100" y="189"/>
                </a:cubicBezTo>
                <a:close/>
                <a:moveTo>
                  <a:pt x="1052" y="621"/>
                </a:moveTo>
                <a:lnTo>
                  <a:pt x="860" y="621"/>
                </a:lnTo>
                <a:lnTo>
                  <a:pt x="860" y="285"/>
                </a:lnTo>
                <a:lnTo>
                  <a:pt x="1052" y="285"/>
                </a:lnTo>
                <a:lnTo>
                  <a:pt x="1052" y="62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59" name="Google Shape;159;p41"/>
          <p:cNvSpPr txBox="1"/>
          <p:nvPr/>
        </p:nvSpPr>
        <p:spPr>
          <a:xfrm>
            <a:off x="6301825" y="2412325"/>
            <a:ext cx="1811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dirty="0">
                <a:solidFill>
                  <a:srgbClr val="5F6368"/>
                </a:solidFill>
                <a:latin typeface="Open Sans"/>
                <a:ea typeface="Open Sans"/>
                <a:cs typeface="Open Sans"/>
                <a:sym typeface="Open Sans"/>
              </a:rPr>
              <a:t>Preview of selected polished designs.</a:t>
            </a:r>
            <a:endParaRPr sz="1200">
              <a:solidFill>
                <a:srgbClr val="5F6368"/>
              </a:solidFill>
              <a:latin typeface="Open Sans"/>
              <a:ea typeface="Open Sans"/>
              <a:cs typeface="Open Sans"/>
              <a:sym typeface="Open Sans"/>
            </a:endParaRPr>
          </a:p>
        </p:txBody>
      </p:sp>
      <p:pic>
        <p:nvPicPr>
          <p:cNvPr id="11" name="Picture 4" descr="C:\Users\aathi\Downloads\Food-delivery (1)\Spash-Screen-03.png"/>
          <p:cNvPicPr>
            <a:picLocks noChangeAspect="1" noChangeArrowheads="1"/>
          </p:cNvPicPr>
          <p:nvPr/>
        </p:nvPicPr>
        <p:blipFill>
          <a:blip r:embed="rId3"/>
          <a:srcRect/>
          <a:stretch>
            <a:fillRect/>
          </a:stretch>
        </p:blipFill>
        <p:spPr bwMode="auto">
          <a:xfrm>
            <a:off x="5837094" y="623453"/>
            <a:ext cx="2309379" cy="4105562"/>
          </a:xfrm>
          <a:prstGeom prst="rect">
            <a:avLst/>
          </a:prstGeom>
          <a:noFill/>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34A853"/>
        </a:solidFill>
        <a:effectLst/>
      </p:bgPr>
    </p:bg>
    <p:spTree>
      <p:nvGrpSpPr>
        <p:cNvPr id="1" name="Shape 302"/>
        <p:cNvGrpSpPr/>
        <p:nvPr/>
      </p:nvGrpSpPr>
      <p:grpSpPr>
        <a:xfrm>
          <a:off x="0" y="0"/>
          <a:ext cx="0" cy="0"/>
          <a:chOff x="0" y="0"/>
          <a:chExt cx="0" cy="0"/>
        </a:xfrm>
      </p:grpSpPr>
      <p:sp>
        <p:nvSpPr>
          <p:cNvPr id="303" name="Google Shape;303;p55"/>
          <p:cNvSpPr txBox="1"/>
          <p:nvPr/>
        </p:nvSpPr>
        <p:spPr>
          <a:xfrm>
            <a:off x="3721275" y="2048400"/>
            <a:ext cx="3990000" cy="10467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Mockups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High-fidelity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Accessibility</a:t>
            </a:r>
            <a:endParaRPr>
              <a:solidFill>
                <a:srgbClr val="FFFFFF"/>
              </a:solidFill>
              <a:latin typeface="Open Sans"/>
              <a:ea typeface="Open Sans"/>
              <a:cs typeface="Open Sans"/>
              <a:sym typeface="Open Sans"/>
            </a:endParaRPr>
          </a:p>
        </p:txBody>
      </p:sp>
      <p:sp>
        <p:nvSpPr>
          <p:cNvPr id="304" name="Google Shape;304;p55"/>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Refining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305" name="Google Shape;305;p55"/>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54"/>
          <p:cNvSpPr txBox="1"/>
          <p:nvPr/>
        </p:nvSpPr>
        <p:spPr>
          <a:xfrm>
            <a:off x="517675" y="4481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findings</a:t>
            </a:r>
            <a:endParaRPr sz="2400">
              <a:solidFill>
                <a:srgbClr val="5F6368"/>
              </a:solidFill>
              <a:latin typeface="Open Sans"/>
              <a:ea typeface="Open Sans"/>
              <a:cs typeface="Open Sans"/>
              <a:sym typeface="Open Sans"/>
            </a:endParaRPr>
          </a:p>
        </p:txBody>
      </p:sp>
      <p:sp>
        <p:nvSpPr>
          <p:cNvPr id="282" name="Google Shape;282;p54"/>
          <p:cNvSpPr txBox="1"/>
          <p:nvPr/>
        </p:nvSpPr>
        <p:spPr>
          <a:xfrm>
            <a:off x="532875" y="1050575"/>
            <a:ext cx="7873500" cy="6480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a:solidFill>
                  <a:srgbClr val="5F6368"/>
                </a:solidFill>
                <a:latin typeface="Open Sans"/>
                <a:ea typeface="Open Sans"/>
                <a:cs typeface="Open Sans"/>
                <a:sym typeface="Open Sans"/>
              </a:rPr>
              <a:t>Write a short introduction to the usability studies you conducted and your findings.</a:t>
            </a:r>
            <a:endParaRPr>
              <a:solidFill>
                <a:srgbClr val="5F6368"/>
              </a:solidFill>
              <a:latin typeface="Open Sans"/>
              <a:ea typeface="Open Sans"/>
              <a:cs typeface="Open Sans"/>
              <a:sym typeface="Open Sans"/>
            </a:endParaRPr>
          </a:p>
          <a:p>
            <a:pPr marL="0" lvl="0" indent="0" algn="l" rtl="0">
              <a:lnSpc>
                <a:spcPct val="115000"/>
              </a:lnSpc>
              <a:spcBef>
                <a:spcPts val="0"/>
              </a:spcBef>
              <a:spcAft>
                <a:spcPts val="0"/>
              </a:spcAft>
              <a:buNone/>
            </a:pPr>
            <a:endParaRPr>
              <a:solidFill>
                <a:srgbClr val="5F6368"/>
              </a:solidFill>
              <a:latin typeface="Open Sans"/>
              <a:ea typeface="Open Sans"/>
              <a:cs typeface="Open Sans"/>
              <a:sym typeface="Open Sans"/>
            </a:endParaRPr>
          </a:p>
        </p:txBody>
      </p:sp>
      <p:sp>
        <p:nvSpPr>
          <p:cNvPr id="283" name="Google Shape;283;p54"/>
          <p:cNvSpPr txBox="1"/>
          <p:nvPr/>
        </p:nvSpPr>
        <p:spPr>
          <a:xfrm>
            <a:off x="456675" y="2022575"/>
            <a:ext cx="33360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rgbClr val="F29900"/>
                </a:solidFill>
                <a:latin typeface="Open Sans"/>
                <a:ea typeface="Open Sans"/>
                <a:cs typeface="Open Sans"/>
                <a:sym typeface="Open Sans"/>
              </a:rPr>
              <a:t>Round 1 findings</a:t>
            </a:r>
            <a:endParaRPr b="1">
              <a:solidFill>
                <a:srgbClr val="F29900"/>
              </a:solidFill>
            </a:endParaRPr>
          </a:p>
        </p:txBody>
      </p:sp>
      <p:sp>
        <p:nvSpPr>
          <p:cNvPr id="284" name="Google Shape;284;p54"/>
          <p:cNvSpPr/>
          <p:nvPr/>
        </p:nvSpPr>
        <p:spPr>
          <a:xfrm>
            <a:off x="4477900" y="2422775"/>
            <a:ext cx="3775800" cy="20637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4"/>
          <p:cNvSpPr txBox="1"/>
          <p:nvPr/>
        </p:nvSpPr>
        <p:spPr>
          <a:xfrm>
            <a:off x="4984525" y="2568500"/>
            <a:ext cx="3336000" cy="397001"/>
          </a:xfrm>
          <a:prstGeom prst="rect">
            <a:avLst/>
          </a:prstGeom>
          <a:noFill/>
          <a:ln>
            <a:noFill/>
          </a:ln>
        </p:spPr>
        <p:txBody>
          <a:bodyPr spcFirstLastPara="1" wrap="square" lIns="91425" tIns="91425" rIns="91425" bIns="91425" anchor="t" anchorCtr="0">
            <a:spAutoFit/>
          </a:bodyPr>
          <a:lstStyle/>
          <a:p>
            <a:pPr lvl="0">
              <a:lnSpc>
                <a:spcPct val="115000"/>
              </a:lnSpc>
            </a:pPr>
            <a:r>
              <a:rPr lang="en-IN" sz="1200" dirty="0" smtClean="0"/>
              <a:t>Black </a:t>
            </a:r>
            <a:r>
              <a:rPr lang="en-IN" sz="1200" dirty="0" err="1" smtClean="0"/>
              <a:t>color</a:t>
            </a:r>
            <a:r>
              <a:rPr lang="en-IN" sz="1200" dirty="0" smtClean="0"/>
              <a:t> is not suitable</a:t>
            </a:r>
            <a:endParaRPr sz="1200"/>
          </a:p>
        </p:txBody>
      </p:sp>
      <p:sp>
        <p:nvSpPr>
          <p:cNvPr id="286" name="Google Shape;286;p54"/>
          <p:cNvSpPr/>
          <p:nvPr/>
        </p:nvSpPr>
        <p:spPr>
          <a:xfrm>
            <a:off x="4671550" y="2631198"/>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287" name="Google Shape;287;p54"/>
          <p:cNvSpPr txBox="1"/>
          <p:nvPr/>
        </p:nvSpPr>
        <p:spPr>
          <a:xfrm>
            <a:off x="4984525" y="3198325"/>
            <a:ext cx="3522166" cy="397001"/>
          </a:xfrm>
          <a:prstGeom prst="rect">
            <a:avLst/>
          </a:prstGeom>
          <a:noFill/>
          <a:ln>
            <a:noFill/>
          </a:ln>
        </p:spPr>
        <p:txBody>
          <a:bodyPr spcFirstLastPara="1" wrap="square" lIns="91425" tIns="91425" rIns="91425" bIns="91425" anchor="t" anchorCtr="0">
            <a:spAutoFit/>
          </a:bodyPr>
          <a:lstStyle/>
          <a:p>
            <a:pPr lvl="0">
              <a:lnSpc>
                <a:spcPct val="115000"/>
              </a:lnSpc>
            </a:pPr>
            <a:r>
              <a:rPr lang="en-IN" sz="1200" dirty="0" smtClean="0">
                <a:solidFill>
                  <a:srgbClr val="5F6368"/>
                </a:solidFill>
                <a:latin typeface="Open Sans"/>
                <a:ea typeface="Open Sans"/>
                <a:cs typeface="Open Sans"/>
                <a:sym typeface="Open Sans"/>
              </a:rPr>
              <a:t>Activity and tracker is on same page</a:t>
            </a:r>
            <a:endParaRPr sz="1200"/>
          </a:p>
        </p:txBody>
      </p:sp>
      <p:sp>
        <p:nvSpPr>
          <p:cNvPr id="288" name="Google Shape;288;p54"/>
          <p:cNvSpPr/>
          <p:nvPr/>
        </p:nvSpPr>
        <p:spPr>
          <a:xfrm>
            <a:off x="4671550" y="3261023"/>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289" name="Google Shape;289;p54"/>
          <p:cNvSpPr txBox="1"/>
          <p:nvPr/>
        </p:nvSpPr>
        <p:spPr>
          <a:xfrm>
            <a:off x="4416900" y="2022575"/>
            <a:ext cx="33360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rgbClr val="F29900"/>
                </a:solidFill>
                <a:latin typeface="Open Sans"/>
                <a:ea typeface="Open Sans"/>
                <a:cs typeface="Open Sans"/>
                <a:sym typeface="Open Sans"/>
              </a:rPr>
              <a:t>Round 2 findings</a:t>
            </a:r>
            <a:endParaRPr b="1">
              <a:solidFill>
                <a:srgbClr val="F29900"/>
              </a:solidFill>
            </a:endParaRPr>
          </a:p>
        </p:txBody>
      </p:sp>
      <p:sp>
        <p:nvSpPr>
          <p:cNvPr id="292" name="Google Shape;292;p54"/>
          <p:cNvSpPr/>
          <p:nvPr/>
        </p:nvSpPr>
        <p:spPr>
          <a:xfrm>
            <a:off x="456675" y="2422775"/>
            <a:ext cx="3775800" cy="20637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4"/>
          <p:cNvSpPr txBox="1"/>
          <p:nvPr/>
        </p:nvSpPr>
        <p:spPr>
          <a:xfrm>
            <a:off x="963300" y="2568500"/>
            <a:ext cx="3336000" cy="609367"/>
          </a:xfrm>
          <a:prstGeom prst="rect">
            <a:avLst/>
          </a:prstGeom>
          <a:noFill/>
          <a:ln>
            <a:noFill/>
          </a:ln>
        </p:spPr>
        <p:txBody>
          <a:bodyPr spcFirstLastPara="1" wrap="square" lIns="91425" tIns="91425" rIns="91425" bIns="91425" anchor="t" anchorCtr="0">
            <a:spAutoFit/>
          </a:bodyPr>
          <a:lstStyle/>
          <a:p>
            <a:pPr lvl="0">
              <a:lnSpc>
                <a:spcPct val="115000"/>
              </a:lnSpc>
            </a:pPr>
            <a:r>
              <a:rPr lang="en-US" sz="1200" dirty="0" smtClean="0"/>
              <a:t>felt </a:t>
            </a:r>
            <a:r>
              <a:rPr lang="en-US" sz="1200" dirty="0" smtClean="0"/>
              <a:t>uncomfortable to add their weights and heights</a:t>
            </a:r>
            <a:endParaRPr lang="en-US" sz="1200" dirty="0"/>
          </a:p>
        </p:txBody>
      </p:sp>
      <p:sp>
        <p:nvSpPr>
          <p:cNvPr id="294" name="Google Shape;294;p54"/>
          <p:cNvSpPr/>
          <p:nvPr/>
        </p:nvSpPr>
        <p:spPr>
          <a:xfrm>
            <a:off x="650325" y="2631198"/>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295" name="Google Shape;295;p54"/>
          <p:cNvSpPr txBox="1"/>
          <p:nvPr/>
        </p:nvSpPr>
        <p:spPr>
          <a:xfrm>
            <a:off x="963300" y="3198325"/>
            <a:ext cx="3336000" cy="609367"/>
          </a:xfrm>
          <a:prstGeom prst="rect">
            <a:avLst/>
          </a:prstGeom>
          <a:noFill/>
          <a:ln>
            <a:noFill/>
          </a:ln>
        </p:spPr>
        <p:txBody>
          <a:bodyPr spcFirstLastPara="1" wrap="square" lIns="91425" tIns="91425" rIns="91425" bIns="91425" anchor="t" anchorCtr="0">
            <a:spAutoFit/>
          </a:bodyPr>
          <a:lstStyle/>
          <a:p>
            <a:pPr lvl="0">
              <a:lnSpc>
                <a:spcPct val="115000"/>
              </a:lnSpc>
            </a:pPr>
            <a:r>
              <a:rPr lang="en-US" sz="1200" dirty="0" smtClean="0"/>
              <a:t>Participants felt easy on choosing the workouts they need to</a:t>
            </a:r>
            <a:endParaRPr lang="en-US" sz="1200" dirty="0"/>
          </a:p>
        </p:txBody>
      </p:sp>
      <p:sp>
        <p:nvSpPr>
          <p:cNvPr id="296" name="Google Shape;296;p54"/>
          <p:cNvSpPr/>
          <p:nvPr/>
        </p:nvSpPr>
        <p:spPr>
          <a:xfrm>
            <a:off x="650325" y="3261023"/>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18" name="Google Shape;291;p54"/>
          <p:cNvSpPr/>
          <p:nvPr/>
        </p:nvSpPr>
        <p:spPr>
          <a:xfrm>
            <a:off x="653720" y="4098660"/>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dirty="0">
                <a:solidFill>
                  <a:srgbClr val="FFFFFF"/>
                </a:solidFill>
                <a:latin typeface="Google Sans Medium"/>
                <a:ea typeface="Google Sans Medium"/>
                <a:cs typeface="Google Sans Medium"/>
                <a:sym typeface="Google Sans Medium"/>
              </a:rPr>
              <a:t>3</a:t>
            </a:r>
            <a:endParaRPr>
              <a:solidFill>
                <a:srgbClr val="FFFFFF"/>
              </a:solidFill>
              <a:latin typeface="Google Sans Medium"/>
              <a:ea typeface="Google Sans Medium"/>
              <a:cs typeface="Google Sans Medium"/>
              <a:sym typeface="Google Sans Medium"/>
            </a:endParaRPr>
          </a:p>
        </p:txBody>
      </p:sp>
      <p:sp>
        <p:nvSpPr>
          <p:cNvPr id="19" name="Google Shape;290;p54"/>
          <p:cNvSpPr txBox="1"/>
          <p:nvPr/>
        </p:nvSpPr>
        <p:spPr>
          <a:xfrm>
            <a:off x="988817" y="3945908"/>
            <a:ext cx="3336000" cy="609367"/>
          </a:xfrm>
          <a:prstGeom prst="rect">
            <a:avLst/>
          </a:prstGeom>
          <a:noFill/>
          <a:ln>
            <a:noFill/>
          </a:ln>
        </p:spPr>
        <p:txBody>
          <a:bodyPr spcFirstLastPara="1" wrap="square" lIns="91425" tIns="91425" rIns="91425" bIns="91425" anchor="t" anchorCtr="0">
            <a:spAutoFit/>
          </a:bodyPr>
          <a:lstStyle/>
          <a:p>
            <a:pPr lvl="0">
              <a:lnSpc>
                <a:spcPct val="115000"/>
              </a:lnSpc>
            </a:pPr>
            <a:r>
              <a:rPr lang="en-US" sz="1200" dirty="0" smtClean="0"/>
              <a:t>Had trouble in reading the description the workouts</a:t>
            </a:r>
            <a:endParaRPr sz="12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57"/>
          <p:cNvSpPr txBox="1"/>
          <p:nvPr/>
        </p:nvSpPr>
        <p:spPr>
          <a:xfrm>
            <a:off x="496893" y="281895"/>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5F6368"/>
                </a:solidFill>
                <a:latin typeface="Open Sans"/>
                <a:ea typeface="Open Sans"/>
                <a:cs typeface="Open Sans"/>
                <a:sym typeface="Open Sans"/>
              </a:rPr>
              <a:t>High Fidelity Mockupss</a:t>
            </a:r>
            <a:endParaRPr sz="2400">
              <a:solidFill>
                <a:srgbClr val="5F6368"/>
              </a:solidFill>
              <a:latin typeface="Open Sans"/>
              <a:ea typeface="Open Sans"/>
              <a:cs typeface="Open Sans"/>
              <a:sym typeface="Open Sans"/>
            </a:endParaRPr>
          </a:p>
        </p:txBody>
      </p:sp>
      <p:sp>
        <p:nvSpPr>
          <p:cNvPr id="6" name="TextBox 5"/>
          <p:cNvSpPr txBox="1"/>
          <p:nvPr/>
        </p:nvSpPr>
        <p:spPr>
          <a:xfrm>
            <a:off x="526472" y="858981"/>
            <a:ext cx="7176655" cy="738664"/>
          </a:xfrm>
          <a:prstGeom prst="rect">
            <a:avLst/>
          </a:prstGeom>
          <a:noFill/>
        </p:spPr>
        <p:txBody>
          <a:bodyPr wrap="square" rtlCol="0">
            <a:spAutoFit/>
          </a:bodyPr>
          <a:lstStyle/>
          <a:p>
            <a:r>
              <a:rPr lang="en-US" dirty="0" smtClean="0"/>
              <a:t>https://www.figma.com/proto/CVlxufG8DCfXxte6Id0EZt/Fitness-app?node-id=820%3A2812&amp;scaling=min-zoom&amp;page-id=206%3A281&amp;starting-point-node-id=820%3A2812&amp;show-proto-sidebar=1</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57"/>
          <p:cNvSpPr txBox="1"/>
          <p:nvPr/>
        </p:nvSpPr>
        <p:spPr>
          <a:xfrm>
            <a:off x="496893" y="281895"/>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5F6368"/>
                </a:solidFill>
                <a:latin typeface="Open Sans"/>
                <a:ea typeface="Open Sans"/>
                <a:cs typeface="Open Sans"/>
                <a:sym typeface="Open Sans"/>
              </a:rPr>
              <a:t>High Fidelity Mockupss</a:t>
            </a:r>
            <a:endParaRPr sz="2400">
              <a:solidFill>
                <a:srgbClr val="5F6368"/>
              </a:solidFill>
              <a:latin typeface="Open Sans"/>
              <a:ea typeface="Open Sans"/>
              <a:cs typeface="Open Sans"/>
              <a:sym typeface="Open Sans"/>
            </a:endParaRPr>
          </a:p>
        </p:txBody>
      </p:sp>
      <p:sp>
        <p:nvSpPr>
          <p:cNvPr id="6" name="Google Shape;324;p57"/>
          <p:cNvSpPr txBox="1"/>
          <p:nvPr/>
        </p:nvSpPr>
        <p:spPr>
          <a:xfrm>
            <a:off x="524603" y="1023786"/>
            <a:ext cx="2421300" cy="83096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smtClean="0">
                <a:solidFill>
                  <a:srgbClr val="5F6368"/>
                </a:solidFill>
                <a:latin typeface="Open Sans"/>
                <a:ea typeface="Open Sans"/>
                <a:cs typeface="Open Sans"/>
                <a:sym typeface="Open Sans"/>
              </a:rPr>
              <a:t>[Register page]</a:t>
            </a:r>
            <a:endParaRPr>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a:p>
        </p:txBody>
      </p:sp>
      <p:sp>
        <p:nvSpPr>
          <p:cNvPr id="5" name="Google Shape;324;p57"/>
          <p:cNvSpPr txBox="1"/>
          <p:nvPr/>
        </p:nvSpPr>
        <p:spPr>
          <a:xfrm>
            <a:off x="4507784" y="1072277"/>
            <a:ext cx="1442743" cy="83096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smtClean="0">
                <a:solidFill>
                  <a:srgbClr val="5F6368"/>
                </a:solidFill>
                <a:latin typeface="Open Sans"/>
                <a:ea typeface="Open Sans"/>
                <a:cs typeface="Open Sans"/>
                <a:sym typeface="Open Sans"/>
              </a:rPr>
              <a:t>[User info page]</a:t>
            </a:r>
            <a:endParaRPr>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a:p>
        </p:txBody>
      </p:sp>
      <p:pic>
        <p:nvPicPr>
          <p:cNvPr id="7170" name="Picture 2" descr="C:\Users\aathi\Downloads\Fitnest - Fitness App UI Kit by Pixel True (2)\Register Page - 6.png"/>
          <p:cNvPicPr>
            <a:picLocks noChangeAspect="1" noChangeArrowheads="1"/>
          </p:cNvPicPr>
          <p:nvPr/>
        </p:nvPicPr>
        <p:blipFill>
          <a:blip r:embed="rId3"/>
          <a:srcRect/>
          <a:stretch>
            <a:fillRect/>
          </a:stretch>
        </p:blipFill>
        <p:spPr bwMode="auto">
          <a:xfrm>
            <a:off x="1891867" y="1088248"/>
            <a:ext cx="1599478" cy="3463404"/>
          </a:xfrm>
          <a:prstGeom prst="rect">
            <a:avLst/>
          </a:prstGeom>
          <a:noFill/>
        </p:spPr>
      </p:pic>
      <p:pic>
        <p:nvPicPr>
          <p:cNvPr id="7171" name="Picture 3" descr="C:\Users\aathi\Downloads\Fitnest - Fitness App UI Kit by Pixel True (2)\Register Page - 7.png"/>
          <p:cNvPicPr>
            <a:picLocks noChangeAspect="1" noChangeArrowheads="1"/>
          </p:cNvPicPr>
          <p:nvPr/>
        </p:nvPicPr>
        <p:blipFill>
          <a:blip r:embed="rId4"/>
          <a:srcRect/>
          <a:stretch>
            <a:fillRect/>
          </a:stretch>
        </p:blipFill>
        <p:spPr bwMode="auto">
          <a:xfrm>
            <a:off x="6151562" y="1166508"/>
            <a:ext cx="1780165" cy="3740600"/>
          </a:xfrm>
          <a:prstGeom prst="rect">
            <a:avLst/>
          </a:prstGeom>
          <a:noFill/>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57"/>
          <p:cNvSpPr txBox="1"/>
          <p:nvPr/>
        </p:nvSpPr>
        <p:spPr>
          <a:xfrm>
            <a:off x="496893" y="281895"/>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5F6368"/>
                </a:solidFill>
                <a:latin typeface="Open Sans"/>
                <a:ea typeface="Open Sans"/>
                <a:cs typeface="Open Sans"/>
                <a:sym typeface="Open Sans"/>
              </a:rPr>
              <a:t>High Fidelity Mockupss</a:t>
            </a:r>
            <a:endParaRPr sz="2400">
              <a:solidFill>
                <a:srgbClr val="5F6368"/>
              </a:solidFill>
              <a:latin typeface="Open Sans"/>
              <a:ea typeface="Open Sans"/>
              <a:cs typeface="Open Sans"/>
              <a:sym typeface="Open Sans"/>
            </a:endParaRPr>
          </a:p>
        </p:txBody>
      </p:sp>
      <p:sp>
        <p:nvSpPr>
          <p:cNvPr id="6" name="Google Shape;324;p57"/>
          <p:cNvSpPr txBox="1"/>
          <p:nvPr/>
        </p:nvSpPr>
        <p:spPr>
          <a:xfrm>
            <a:off x="524603" y="1023786"/>
            <a:ext cx="2421300" cy="83096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smtClean="0">
                <a:solidFill>
                  <a:srgbClr val="5F6368"/>
                </a:solidFill>
                <a:latin typeface="Open Sans"/>
                <a:ea typeface="Open Sans"/>
                <a:cs typeface="Open Sans"/>
                <a:sym typeface="Open Sans"/>
              </a:rPr>
              <a:t>[Home page]</a:t>
            </a:r>
            <a:endParaRPr>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a:p>
        </p:txBody>
      </p:sp>
      <p:pic>
        <p:nvPicPr>
          <p:cNvPr id="8194" name="Picture 2" descr="C:\Users\aathi\Downloads\Fitnest - Fitness App UI Kit by Pixel True (2)\Activity Tracker.png"/>
          <p:cNvPicPr>
            <a:picLocks noChangeAspect="1" noChangeArrowheads="1"/>
          </p:cNvPicPr>
          <p:nvPr/>
        </p:nvPicPr>
        <p:blipFill>
          <a:blip r:embed="rId3"/>
          <a:srcRect/>
          <a:stretch>
            <a:fillRect/>
          </a:stretch>
        </p:blipFill>
        <p:spPr bwMode="auto">
          <a:xfrm>
            <a:off x="2086264" y="935181"/>
            <a:ext cx="1695894" cy="3672177"/>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57"/>
          <p:cNvSpPr txBox="1"/>
          <p:nvPr/>
        </p:nvSpPr>
        <p:spPr>
          <a:xfrm>
            <a:off x="496893" y="281895"/>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5F6368"/>
                </a:solidFill>
                <a:latin typeface="Open Sans"/>
                <a:ea typeface="Open Sans"/>
                <a:cs typeface="Open Sans"/>
                <a:sym typeface="Open Sans"/>
              </a:rPr>
              <a:t>High Fidelity Mockupss</a:t>
            </a:r>
            <a:endParaRPr sz="2400">
              <a:solidFill>
                <a:srgbClr val="5F6368"/>
              </a:solidFill>
              <a:latin typeface="Open Sans"/>
              <a:ea typeface="Open Sans"/>
              <a:cs typeface="Open Sans"/>
              <a:sym typeface="Open Sans"/>
            </a:endParaRPr>
          </a:p>
        </p:txBody>
      </p:sp>
      <p:sp>
        <p:nvSpPr>
          <p:cNvPr id="6" name="Google Shape;324;p57"/>
          <p:cNvSpPr txBox="1"/>
          <p:nvPr/>
        </p:nvSpPr>
        <p:spPr>
          <a:xfrm>
            <a:off x="524603" y="1023786"/>
            <a:ext cx="2421300" cy="83096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smtClean="0">
                <a:solidFill>
                  <a:srgbClr val="5F6368"/>
                </a:solidFill>
                <a:latin typeface="Open Sans"/>
                <a:ea typeface="Open Sans"/>
                <a:cs typeface="Open Sans"/>
                <a:sym typeface="Open Sans"/>
              </a:rPr>
              <a:t>[Type of workout page]</a:t>
            </a:r>
            <a:endParaRPr>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a:p>
        </p:txBody>
      </p:sp>
      <p:sp>
        <p:nvSpPr>
          <p:cNvPr id="7" name="Google Shape;324;p57"/>
          <p:cNvSpPr txBox="1"/>
          <p:nvPr/>
        </p:nvSpPr>
        <p:spPr>
          <a:xfrm>
            <a:off x="4390021" y="1079205"/>
            <a:ext cx="2421300" cy="83096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smtClean="0">
                <a:solidFill>
                  <a:srgbClr val="5F6368"/>
                </a:solidFill>
                <a:latin typeface="Open Sans"/>
                <a:ea typeface="Open Sans"/>
                <a:cs typeface="Open Sans"/>
                <a:sym typeface="Open Sans"/>
              </a:rPr>
              <a:t>[</a:t>
            </a:r>
            <a:r>
              <a:rPr lang="en-IN" dirty="0" smtClean="0">
                <a:solidFill>
                  <a:srgbClr val="5F6368"/>
                </a:solidFill>
                <a:latin typeface="Open Sans"/>
                <a:ea typeface="Open Sans"/>
                <a:cs typeface="Open Sans"/>
                <a:sym typeface="Open Sans"/>
              </a:rPr>
              <a:t>Workout page</a:t>
            </a:r>
            <a:r>
              <a:rPr lang="en" dirty="0" smtClean="0">
                <a:solidFill>
                  <a:srgbClr val="5F6368"/>
                </a:solidFill>
                <a:latin typeface="Open Sans"/>
                <a:ea typeface="Open Sans"/>
                <a:cs typeface="Open Sans"/>
                <a:sym typeface="Open Sans"/>
              </a:rPr>
              <a:t>]</a:t>
            </a:r>
            <a:endParaRPr>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a:p>
        </p:txBody>
      </p:sp>
      <p:pic>
        <p:nvPicPr>
          <p:cNvPr id="9218" name="Picture 2" descr="C:\Users\aathi\Downloads\Fitnest - Fitness App UI Kit by Pixel True (2)\Workout Tracker.png"/>
          <p:cNvPicPr>
            <a:picLocks noChangeAspect="1" noChangeArrowheads="1"/>
          </p:cNvPicPr>
          <p:nvPr/>
        </p:nvPicPr>
        <p:blipFill>
          <a:blip r:embed="rId3"/>
          <a:srcRect/>
          <a:stretch>
            <a:fillRect/>
          </a:stretch>
        </p:blipFill>
        <p:spPr bwMode="auto">
          <a:xfrm>
            <a:off x="2557319" y="837911"/>
            <a:ext cx="1335434" cy="4184361"/>
          </a:xfrm>
          <a:prstGeom prst="rect">
            <a:avLst/>
          </a:prstGeom>
          <a:noFill/>
        </p:spPr>
      </p:pic>
      <p:pic>
        <p:nvPicPr>
          <p:cNvPr id="9219" name="Picture 3" descr="C:\Users\aathi\Downloads\Fitnest - Fitness App UI Kit by Pixel True (2)\Workout Details 4.png"/>
          <p:cNvPicPr>
            <a:picLocks noChangeAspect="1" noChangeArrowheads="1"/>
          </p:cNvPicPr>
          <p:nvPr/>
        </p:nvPicPr>
        <p:blipFill>
          <a:blip r:embed="rId4"/>
          <a:srcRect/>
          <a:stretch>
            <a:fillRect/>
          </a:stretch>
        </p:blipFill>
        <p:spPr bwMode="auto">
          <a:xfrm>
            <a:off x="6076229" y="758536"/>
            <a:ext cx="1302980" cy="4384964"/>
          </a:xfrm>
          <a:prstGeom prst="rect">
            <a:avLst/>
          </a:prstGeom>
          <a:noFill/>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57"/>
          <p:cNvSpPr txBox="1"/>
          <p:nvPr/>
        </p:nvSpPr>
        <p:spPr>
          <a:xfrm>
            <a:off x="496893" y="281895"/>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5F6368"/>
                </a:solidFill>
                <a:latin typeface="Open Sans"/>
                <a:ea typeface="Open Sans"/>
                <a:cs typeface="Open Sans"/>
                <a:sym typeface="Open Sans"/>
              </a:rPr>
              <a:t>Desktop and Tablet view</a:t>
            </a:r>
            <a:endParaRPr sz="2400">
              <a:solidFill>
                <a:srgbClr val="5F6368"/>
              </a:solidFill>
              <a:latin typeface="Open Sans"/>
              <a:ea typeface="Open Sans"/>
              <a:cs typeface="Open Sans"/>
              <a:sym typeface="Open Sans"/>
            </a:endParaRPr>
          </a:p>
        </p:txBody>
      </p:sp>
      <p:sp>
        <p:nvSpPr>
          <p:cNvPr id="6" name="Google Shape;324;p57"/>
          <p:cNvSpPr txBox="1"/>
          <p:nvPr/>
        </p:nvSpPr>
        <p:spPr>
          <a:xfrm>
            <a:off x="524603" y="1023786"/>
            <a:ext cx="2421300" cy="83096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smtClean="0">
                <a:solidFill>
                  <a:srgbClr val="5F6368"/>
                </a:solidFill>
                <a:latin typeface="Open Sans"/>
                <a:ea typeface="Open Sans"/>
                <a:cs typeface="Open Sans"/>
                <a:sym typeface="Open Sans"/>
              </a:rPr>
              <a:t>[Desktop view]</a:t>
            </a:r>
            <a:endParaRPr>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a:p>
        </p:txBody>
      </p:sp>
      <p:sp>
        <p:nvSpPr>
          <p:cNvPr id="5" name="Google Shape;324;p57"/>
          <p:cNvSpPr txBox="1"/>
          <p:nvPr/>
        </p:nvSpPr>
        <p:spPr>
          <a:xfrm>
            <a:off x="5726985" y="1183114"/>
            <a:ext cx="2421300" cy="83096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smtClean="0">
                <a:solidFill>
                  <a:srgbClr val="5F6368"/>
                </a:solidFill>
                <a:latin typeface="Open Sans"/>
                <a:ea typeface="Open Sans"/>
                <a:cs typeface="Open Sans"/>
                <a:sym typeface="Open Sans"/>
              </a:rPr>
              <a:t>[Desktop view]</a:t>
            </a:r>
            <a:endParaRPr>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a:p>
        </p:txBody>
      </p:sp>
      <p:pic>
        <p:nvPicPr>
          <p:cNvPr id="10242" name="Picture 2" descr="D:\work\GYM UI - Home.png"/>
          <p:cNvPicPr>
            <a:picLocks noChangeAspect="1" noChangeArrowheads="1"/>
          </p:cNvPicPr>
          <p:nvPr/>
        </p:nvPicPr>
        <p:blipFill>
          <a:blip r:embed="rId3"/>
          <a:srcRect/>
          <a:stretch>
            <a:fillRect/>
          </a:stretch>
        </p:blipFill>
        <p:spPr bwMode="auto">
          <a:xfrm>
            <a:off x="1792941" y="1185902"/>
            <a:ext cx="2598039" cy="12649200"/>
          </a:xfrm>
          <a:prstGeom prst="rect">
            <a:avLst/>
          </a:prstGeom>
          <a:noFill/>
        </p:spPr>
      </p:pic>
      <p:pic>
        <p:nvPicPr>
          <p:cNvPr id="10243" name="Picture 3" descr="D:\work\iPad Pro 12.9in – 1.png"/>
          <p:cNvPicPr>
            <a:picLocks noChangeAspect="1" noChangeArrowheads="1"/>
          </p:cNvPicPr>
          <p:nvPr/>
        </p:nvPicPr>
        <p:blipFill>
          <a:blip r:embed="rId4"/>
          <a:srcRect/>
          <a:stretch>
            <a:fillRect/>
          </a:stretch>
        </p:blipFill>
        <p:spPr bwMode="auto">
          <a:xfrm>
            <a:off x="5969371" y="1764506"/>
            <a:ext cx="2327331" cy="5852420"/>
          </a:xfrm>
          <a:prstGeom prst="rect">
            <a:avLst/>
          </a:prstGeom>
          <a:noFill/>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57"/>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5F6368"/>
                </a:solidFill>
                <a:latin typeface="Open Sans"/>
                <a:ea typeface="Open Sans"/>
                <a:cs typeface="Open Sans"/>
                <a:sym typeface="Open Sans"/>
              </a:rPr>
              <a:t>Accessibility</a:t>
            </a:r>
            <a:endParaRPr sz="2400">
              <a:solidFill>
                <a:srgbClr val="5F6368"/>
              </a:solidFill>
              <a:latin typeface="Open Sans"/>
              <a:ea typeface="Open Sans"/>
              <a:cs typeface="Open Sans"/>
              <a:sym typeface="Open Sans"/>
            </a:endParaRPr>
          </a:p>
        </p:txBody>
      </p:sp>
      <p:sp>
        <p:nvSpPr>
          <p:cNvPr id="13" name="TextBox 12"/>
          <p:cNvSpPr txBox="1"/>
          <p:nvPr/>
        </p:nvSpPr>
        <p:spPr>
          <a:xfrm>
            <a:off x="602672" y="1614055"/>
            <a:ext cx="7495309" cy="307777"/>
          </a:xfrm>
          <a:prstGeom prst="rect">
            <a:avLst/>
          </a:prstGeom>
          <a:noFill/>
        </p:spPr>
        <p:txBody>
          <a:bodyPr wrap="square" rtlCol="0">
            <a:spAutoFit/>
          </a:bodyPr>
          <a:lstStyle/>
          <a:p>
            <a:r>
              <a:rPr lang="en-US" dirty="0" smtClean="0"/>
              <a:t>Clear labels for interactive elements that can be read by screen readers</a:t>
            </a:r>
            <a:endParaRPr lang="en-US" dirty="0"/>
          </a:p>
        </p:txBody>
      </p:sp>
      <p:sp>
        <p:nvSpPr>
          <p:cNvPr id="4" name="TextBox 3"/>
          <p:cNvSpPr txBox="1"/>
          <p:nvPr/>
        </p:nvSpPr>
        <p:spPr>
          <a:xfrm>
            <a:off x="762216" y="2052205"/>
            <a:ext cx="7495309" cy="307777"/>
          </a:xfrm>
          <a:prstGeom prst="rect">
            <a:avLst/>
          </a:prstGeom>
          <a:noFill/>
        </p:spPr>
        <p:txBody>
          <a:bodyPr wrap="square" rtlCol="0">
            <a:spAutoFit/>
          </a:bodyPr>
          <a:lstStyle/>
          <a:p>
            <a:r>
              <a:rPr lang="en-US" dirty="0" smtClean="0"/>
              <a:t>Gives primary task to the readers</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57"/>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US" sz="2400" dirty="0" smtClean="0">
                <a:solidFill>
                  <a:srgbClr val="5F6368"/>
                </a:solidFill>
                <a:latin typeface="Open Sans"/>
                <a:ea typeface="Open Sans"/>
                <a:cs typeface="Open Sans"/>
                <a:sym typeface="Open Sans"/>
              </a:rPr>
              <a:t>Takeaways and next steps</a:t>
            </a:r>
            <a:endParaRPr sz="2400">
              <a:solidFill>
                <a:srgbClr val="5F6368"/>
              </a:solidFill>
              <a:latin typeface="Open Sans"/>
              <a:ea typeface="Open Sans"/>
              <a:cs typeface="Open Sans"/>
              <a:sym typeface="Open Sans"/>
            </a:endParaRPr>
          </a:p>
        </p:txBody>
      </p:sp>
      <p:sp>
        <p:nvSpPr>
          <p:cNvPr id="13" name="TextBox 12"/>
          <p:cNvSpPr txBox="1"/>
          <p:nvPr/>
        </p:nvSpPr>
        <p:spPr>
          <a:xfrm>
            <a:off x="602673" y="1614055"/>
            <a:ext cx="3325091" cy="523220"/>
          </a:xfrm>
          <a:prstGeom prst="rect">
            <a:avLst/>
          </a:prstGeom>
          <a:noFill/>
        </p:spPr>
        <p:txBody>
          <a:bodyPr wrap="square" rtlCol="0">
            <a:spAutoFit/>
          </a:bodyPr>
          <a:lstStyle/>
          <a:p>
            <a:r>
              <a:rPr lang="en-US" dirty="0" smtClean="0"/>
              <a:t>Testing for final prototype needs to be done</a:t>
            </a:r>
            <a:endParaRPr lang="en-US" dirty="0"/>
          </a:p>
        </p:txBody>
      </p:sp>
      <p:sp>
        <p:nvSpPr>
          <p:cNvPr id="15" name="TextBox 14"/>
          <p:cNvSpPr txBox="1"/>
          <p:nvPr/>
        </p:nvSpPr>
        <p:spPr>
          <a:xfrm>
            <a:off x="671728" y="2353324"/>
            <a:ext cx="4765965" cy="307777"/>
          </a:xfrm>
          <a:prstGeom prst="rect">
            <a:avLst/>
          </a:prstGeom>
          <a:noFill/>
        </p:spPr>
        <p:txBody>
          <a:bodyPr wrap="square" rtlCol="0">
            <a:spAutoFit/>
          </a:bodyPr>
          <a:lstStyle/>
          <a:p>
            <a:r>
              <a:rPr lang="en-US" dirty="0" smtClean="0"/>
              <a:t>Fidelity links should be sent to Developer</a:t>
            </a:r>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57"/>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5F6368"/>
                </a:solidFill>
                <a:latin typeface="Open Sans"/>
                <a:ea typeface="Open Sans"/>
                <a:cs typeface="Open Sans"/>
                <a:sym typeface="Open Sans"/>
              </a:rPr>
              <a:t>Next Steps</a:t>
            </a:r>
            <a:endParaRPr sz="2400">
              <a:solidFill>
                <a:srgbClr val="5F6368"/>
              </a:solidFill>
              <a:latin typeface="Open Sans"/>
              <a:ea typeface="Open Sans"/>
              <a:cs typeface="Open Sans"/>
              <a:sym typeface="Open Sans"/>
            </a:endParaRPr>
          </a:p>
        </p:txBody>
      </p:sp>
      <p:sp>
        <p:nvSpPr>
          <p:cNvPr id="13" name="TextBox 12"/>
          <p:cNvSpPr txBox="1"/>
          <p:nvPr/>
        </p:nvSpPr>
        <p:spPr>
          <a:xfrm>
            <a:off x="602673" y="1614055"/>
            <a:ext cx="2466109" cy="738664"/>
          </a:xfrm>
          <a:prstGeom prst="rect">
            <a:avLst/>
          </a:prstGeom>
          <a:noFill/>
        </p:spPr>
        <p:txBody>
          <a:bodyPr wrap="square" rtlCol="0">
            <a:spAutoFit/>
          </a:bodyPr>
          <a:lstStyle/>
          <a:p>
            <a:r>
              <a:rPr lang="en-US" dirty="0" smtClean="0"/>
              <a:t>Conduct research on how successful the app in terms fulfilling users goals</a:t>
            </a:r>
            <a:endParaRPr lang="en-US" dirty="0"/>
          </a:p>
        </p:txBody>
      </p:sp>
      <p:sp>
        <p:nvSpPr>
          <p:cNvPr id="14" name="TextBox 13"/>
          <p:cNvSpPr txBox="1"/>
          <p:nvPr/>
        </p:nvSpPr>
        <p:spPr>
          <a:xfrm>
            <a:off x="4537364" y="1614054"/>
            <a:ext cx="2466109" cy="523220"/>
          </a:xfrm>
          <a:prstGeom prst="rect">
            <a:avLst/>
          </a:prstGeom>
          <a:noFill/>
        </p:spPr>
        <p:txBody>
          <a:bodyPr wrap="square" rtlCol="0">
            <a:spAutoFit/>
          </a:bodyPr>
          <a:lstStyle/>
          <a:p>
            <a:r>
              <a:rPr lang="en-US" dirty="0" smtClean="0"/>
              <a:t>Provide motivating stories to the users</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42"/>
          <p:cNvSpPr txBox="1"/>
          <p:nvPr/>
        </p:nvSpPr>
        <p:spPr>
          <a:xfrm>
            <a:off x="517675" y="2237975"/>
            <a:ext cx="3446100" cy="133879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The problem: </a:t>
            </a:r>
            <a:endParaRPr>
              <a:solidFill>
                <a:srgbClr val="1967D2"/>
              </a:solidFill>
              <a:latin typeface="Open Sans SemiBold"/>
              <a:ea typeface="Open Sans SemiBold"/>
              <a:cs typeface="Open Sans SemiBold"/>
              <a:sym typeface="Open Sans SemiBold"/>
            </a:endParaRPr>
          </a:p>
          <a:p>
            <a:pPr lvl="0">
              <a:lnSpc>
                <a:spcPct val="150000"/>
              </a:lnSpc>
            </a:pPr>
            <a:r>
              <a:rPr lang="en-US" sz="1200" dirty="0" smtClean="0"/>
              <a:t>People who can’t go to the gym generally rely on home workouts and other outdoor activities but overall body growth must be required. </a:t>
            </a:r>
            <a:endParaRPr sz="1200" b="1">
              <a:solidFill>
                <a:srgbClr val="4285F4"/>
              </a:solidFill>
              <a:latin typeface="Open Sans"/>
              <a:ea typeface="Open Sans"/>
              <a:cs typeface="Open Sans"/>
              <a:sym typeface="Open Sans"/>
            </a:endParaRPr>
          </a:p>
        </p:txBody>
      </p:sp>
      <p:sp>
        <p:nvSpPr>
          <p:cNvPr id="165" name="Google Shape;165;p42"/>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66" name="Google Shape;166;p42"/>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2"/>
          <p:cNvSpPr txBox="1"/>
          <p:nvPr/>
        </p:nvSpPr>
        <p:spPr>
          <a:xfrm>
            <a:off x="4572000" y="2237975"/>
            <a:ext cx="3446100" cy="106179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goal: </a:t>
            </a:r>
            <a:endParaRPr>
              <a:solidFill>
                <a:srgbClr val="1967D2"/>
              </a:solidFill>
              <a:latin typeface="Open Sans SemiBold"/>
              <a:ea typeface="Open Sans SemiBold"/>
              <a:cs typeface="Open Sans SemiBold"/>
              <a:sym typeface="Open Sans SemiBold"/>
            </a:endParaRPr>
          </a:p>
          <a:p>
            <a:pPr lvl="0">
              <a:lnSpc>
                <a:spcPct val="150000"/>
              </a:lnSpc>
            </a:pPr>
            <a:r>
              <a:rPr lang="en-US" sz="1200" b="1" dirty="0" smtClean="0"/>
              <a:t>The primary goal is to solve problems and help in the home workouts.</a:t>
            </a:r>
            <a:endParaRPr sz="1200" b="1">
              <a:solidFill>
                <a:srgbClr val="4285F4"/>
              </a:solidFill>
              <a:latin typeface="Open Sans"/>
              <a:ea typeface="Open Sans"/>
              <a:cs typeface="Open Sans"/>
              <a:sym typeface="Open Sans"/>
            </a:endParaRPr>
          </a:p>
        </p:txBody>
      </p:sp>
      <p:sp>
        <p:nvSpPr>
          <p:cNvPr id="168" name="Google Shape;168;p42"/>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2"/>
          <p:cNvSpPr/>
          <p:nvPr/>
        </p:nvSpPr>
        <p:spPr>
          <a:xfrm>
            <a:off x="4684213" y="1653525"/>
            <a:ext cx="288875" cy="274249"/>
          </a:xfrm>
          <a:custGeom>
            <a:avLst/>
            <a:gdLst/>
            <a:ahLst/>
            <a:cxnLst/>
            <a:rect l="l" t="t" r="r" b="b"/>
            <a:pathLst>
              <a:path w="1045" h="993" extrusionOk="0">
                <a:moveTo>
                  <a:pt x="522" y="798"/>
                </a:moveTo>
                <a:lnTo>
                  <a:pt x="844" y="992"/>
                </a:lnTo>
                <a:lnTo>
                  <a:pt x="759" y="626"/>
                </a:lnTo>
                <a:lnTo>
                  <a:pt x="1044" y="378"/>
                </a:lnTo>
                <a:lnTo>
                  <a:pt x="669" y="347"/>
                </a:lnTo>
                <a:lnTo>
                  <a:pt x="522" y="0"/>
                </a:lnTo>
                <a:lnTo>
                  <a:pt x="375" y="347"/>
                </a:lnTo>
                <a:lnTo>
                  <a:pt x="0" y="378"/>
                </a:lnTo>
                <a:lnTo>
                  <a:pt x="285" y="626"/>
                </a:lnTo>
                <a:lnTo>
                  <a:pt x="200" y="992"/>
                </a:lnTo>
                <a:lnTo>
                  <a:pt x="522" y="798"/>
                </a:lnTo>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70" name="Google Shape;170;p42"/>
          <p:cNvSpPr/>
          <p:nvPr/>
        </p:nvSpPr>
        <p:spPr>
          <a:xfrm>
            <a:off x="640475" y="1656801"/>
            <a:ext cx="267700" cy="267700"/>
          </a:xfrm>
          <a:custGeom>
            <a:avLst/>
            <a:gdLst/>
            <a:ahLst/>
            <a:cxnLst/>
            <a:rect l="l" t="t" r="r" b="b"/>
            <a:pathLst>
              <a:path w="209550" h="209550" extrusionOk="0">
                <a:moveTo>
                  <a:pt x="115315" y="52353"/>
                </a:moveTo>
                <a:lnTo>
                  <a:pt x="115315" y="115315"/>
                </a:lnTo>
                <a:lnTo>
                  <a:pt x="94235" y="115315"/>
                </a:lnTo>
                <a:lnTo>
                  <a:pt x="94235" y="52353"/>
                </a:lnTo>
                <a:close/>
                <a:moveTo>
                  <a:pt x="115315" y="136256"/>
                </a:moveTo>
                <a:lnTo>
                  <a:pt x="115315" y="157197"/>
                </a:lnTo>
                <a:lnTo>
                  <a:pt x="94235" y="157197"/>
                </a:lnTo>
                <a:lnTo>
                  <a:pt x="94235" y="136256"/>
                </a:lnTo>
                <a:close/>
                <a:moveTo>
                  <a:pt x="104705" y="0"/>
                </a:moveTo>
                <a:lnTo>
                  <a:pt x="99400" y="140"/>
                </a:lnTo>
                <a:lnTo>
                  <a:pt x="94095" y="558"/>
                </a:lnTo>
                <a:lnTo>
                  <a:pt x="88790" y="1256"/>
                </a:lnTo>
                <a:lnTo>
                  <a:pt x="83625" y="2094"/>
                </a:lnTo>
                <a:lnTo>
                  <a:pt x="78599" y="3351"/>
                </a:lnTo>
                <a:lnTo>
                  <a:pt x="73573" y="4747"/>
                </a:lnTo>
                <a:lnTo>
                  <a:pt x="68687" y="6422"/>
                </a:lnTo>
                <a:lnTo>
                  <a:pt x="63940" y="8237"/>
                </a:lnTo>
                <a:lnTo>
                  <a:pt x="59333" y="10331"/>
                </a:lnTo>
                <a:lnTo>
                  <a:pt x="54866" y="12704"/>
                </a:lnTo>
                <a:lnTo>
                  <a:pt x="50398" y="15217"/>
                </a:lnTo>
                <a:lnTo>
                  <a:pt x="46210" y="17870"/>
                </a:lnTo>
                <a:lnTo>
                  <a:pt x="42022" y="20801"/>
                </a:lnTo>
                <a:lnTo>
                  <a:pt x="38113" y="23873"/>
                </a:lnTo>
                <a:lnTo>
                  <a:pt x="34343" y="27223"/>
                </a:lnTo>
                <a:lnTo>
                  <a:pt x="30714" y="30714"/>
                </a:lnTo>
                <a:lnTo>
                  <a:pt x="27223" y="34343"/>
                </a:lnTo>
                <a:lnTo>
                  <a:pt x="23873" y="38113"/>
                </a:lnTo>
                <a:lnTo>
                  <a:pt x="20801" y="42161"/>
                </a:lnTo>
                <a:lnTo>
                  <a:pt x="17870" y="46210"/>
                </a:lnTo>
                <a:lnTo>
                  <a:pt x="15217" y="50398"/>
                </a:lnTo>
                <a:lnTo>
                  <a:pt x="12704" y="54866"/>
                </a:lnTo>
                <a:lnTo>
                  <a:pt x="10331" y="59333"/>
                </a:lnTo>
                <a:lnTo>
                  <a:pt x="8237" y="63940"/>
                </a:lnTo>
                <a:lnTo>
                  <a:pt x="6282" y="68826"/>
                </a:lnTo>
                <a:lnTo>
                  <a:pt x="4747" y="73573"/>
                </a:lnTo>
                <a:lnTo>
                  <a:pt x="3351" y="78599"/>
                </a:lnTo>
                <a:lnTo>
                  <a:pt x="2094" y="83625"/>
                </a:lnTo>
                <a:lnTo>
                  <a:pt x="1256" y="88790"/>
                </a:lnTo>
                <a:lnTo>
                  <a:pt x="558" y="94095"/>
                </a:lnTo>
                <a:lnTo>
                  <a:pt x="140" y="99400"/>
                </a:lnTo>
                <a:lnTo>
                  <a:pt x="0" y="104845"/>
                </a:lnTo>
                <a:lnTo>
                  <a:pt x="140" y="110150"/>
                </a:lnTo>
                <a:lnTo>
                  <a:pt x="558" y="115455"/>
                </a:lnTo>
                <a:lnTo>
                  <a:pt x="1256" y="120760"/>
                </a:lnTo>
                <a:lnTo>
                  <a:pt x="2094" y="125925"/>
                </a:lnTo>
                <a:lnTo>
                  <a:pt x="3351" y="130951"/>
                </a:lnTo>
                <a:lnTo>
                  <a:pt x="4747" y="135977"/>
                </a:lnTo>
                <a:lnTo>
                  <a:pt x="6282" y="140863"/>
                </a:lnTo>
                <a:lnTo>
                  <a:pt x="8237" y="145610"/>
                </a:lnTo>
                <a:lnTo>
                  <a:pt x="10331" y="150217"/>
                </a:lnTo>
                <a:lnTo>
                  <a:pt x="12704" y="154684"/>
                </a:lnTo>
                <a:lnTo>
                  <a:pt x="15217" y="159152"/>
                </a:lnTo>
                <a:lnTo>
                  <a:pt x="17870" y="163340"/>
                </a:lnTo>
                <a:lnTo>
                  <a:pt x="20801" y="167528"/>
                </a:lnTo>
                <a:lnTo>
                  <a:pt x="23873" y="171437"/>
                </a:lnTo>
                <a:lnTo>
                  <a:pt x="27223" y="175207"/>
                </a:lnTo>
                <a:lnTo>
                  <a:pt x="30714" y="178836"/>
                </a:lnTo>
                <a:lnTo>
                  <a:pt x="34343" y="182327"/>
                </a:lnTo>
                <a:lnTo>
                  <a:pt x="38113" y="185677"/>
                </a:lnTo>
                <a:lnTo>
                  <a:pt x="42022" y="188749"/>
                </a:lnTo>
                <a:lnTo>
                  <a:pt x="46210" y="191680"/>
                </a:lnTo>
                <a:lnTo>
                  <a:pt x="50398" y="194333"/>
                </a:lnTo>
                <a:lnTo>
                  <a:pt x="54866" y="196846"/>
                </a:lnTo>
                <a:lnTo>
                  <a:pt x="59333" y="199219"/>
                </a:lnTo>
                <a:lnTo>
                  <a:pt x="63940" y="201313"/>
                </a:lnTo>
                <a:lnTo>
                  <a:pt x="68687" y="203268"/>
                </a:lnTo>
                <a:lnTo>
                  <a:pt x="73573" y="204803"/>
                </a:lnTo>
                <a:lnTo>
                  <a:pt x="78599" y="206199"/>
                </a:lnTo>
                <a:lnTo>
                  <a:pt x="83625" y="207456"/>
                </a:lnTo>
                <a:lnTo>
                  <a:pt x="88790" y="208294"/>
                </a:lnTo>
                <a:lnTo>
                  <a:pt x="94095" y="208992"/>
                </a:lnTo>
                <a:lnTo>
                  <a:pt x="99400" y="209410"/>
                </a:lnTo>
                <a:lnTo>
                  <a:pt x="104705" y="209550"/>
                </a:lnTo>
                <a:lnTo>
                  <a:pt x="110150" y="209410"/>
                </a:lnTo>
                <a:lnTo>
                  <a:pt x="115455" y="208992"/>
                </a:lnTo>
                <a:lnTo>
                  <a:pt x="120760" y="208294"/>
                </a:lnTo>
                <a:lnTo>
                  <a:pt x="125925" y="207456"/>
                </a:lnTo>
                <a:lnTo>
                  <a:pt x="130951" y="206199"/>
                </a:lnTo>
                <a:lnTo>
                  <a:pt x="135977" y="204803"/>
                </a:lnTo>
                <a:lnTo>
                  <a:pt x="140724" y="203268"/>
                </a:lnTo>
                <a:lnTo>
                  <a:pt x="145610" y="201313"/>
                </a:lnTo>
                <a:lnTo>
                  <a:pt x="150217" y="199219"/>
                </a:lnTo>
                <a:lnTo>
                  <a:pt x="154684" y="196846"/>
                </a:lnTo>
                <a:lnTo>
                  <a:pt x="159152" y="194333"/>
                </a:lnTo>
                <a:lnTo>
                  <a:pt x="163340" y="191680"/>
                </a:lnTo>
                <a:lnTo>
                  <a:pt x="167389" y="188749"/>
                </a:lnTo>
                <a:lnTo>
                  <a:pt x="171437" y="185677"/>
                </a:lnTo>
                <a:lnTo>
                  <a:pt x="175207" y="182327"/>
                </a:lnTo>
                <a:lnTo>
                  <a:pt x="178836" y="178836"/>
                </a:lnTo>
                <a:lnTo>
                  <a:pt x="182327" y="175207"/>
                </a:lnTo>
                <a:lnTo>
                  <a:pt x="185677" y="171437"/>
                </a:lnTo>
                <a:lnTo>
                  <a:pt x="188749" y="167528"/>
                </a:lnTo>
                <a:lnTo>
                  <a:pt x="191680" y="163340"/>
                </a:lnTo>
                <a:lnTo>
                  <a:pt x="194333" y="159152"/>
                </a:lnTo>
                <a:lnTo>
                  <a:pt x="196846" y="154684"/>
                </a:lnTo>
                <a:lnTo>
                  <a:pt x="199219" y="150217"/>
                </a:lnTo>
                <a:lnTo>
                  <a:pt x="201313" y="145610"/>
                </a:lnTo>
                <a:lnTo>
                  <a:pt x="203128" y="140863"/>
                </a:lnTo>
                <a:lnTo>
                  <a:pt x="204803" y="135977"/>
                </a:lnTo>
                <a:lnTo>
                  <a:pt x="206199" y="130951"/>
                </a:lnTo>
                <a:lnTo>
                  <a:pt x="207456" y="125925"/>
                </a:lnTo>
                <a:lnTo>
                  <a:pt x="208294" y="120760"/>
                </a:lnTo>
                <a:lnTo>
                  <a:pt x="208992" y="115455"/>
                </a:lnTo>
                <a:lnTo>
                  <a:pt x="209410" y="110150"/>
                </a:lnTo>
                <a:lnTo>
                  <a:pt x="209550" y="104845"/>
                </a:lnTo>
                <a:lnTo>
                  <a:pt x="209410" y="99400"/>
                </a:lnTo>
                <a:lnTo>
                  <a:pt x="208992" y="94095"/>
                </a:lnTo>
                <a:lnTo>
                  <a:pt x="208294" y="88790"/>
                </a:lnTo>
                <a:lnTo>
                  <a:pt x="207456" y="83625"/>
                </a:lnTo>
                <a:lnTo>
                  <a:pt x="206199" y="78599"/>
                </a:lnTo>
                <a:lnTo>
                  <a:pt x="204803" y="73573"/>
                </a:lnTo>
                <a:lnTo>
                  <a:pt x="203128" y="68826"/>
                </a:lnTo>
                <a:lnTo>
                  <a:pt x="201313" y="63940"/>
                </a:lnTo>
                <a:lnTo>
                  <a:pt x="199219" y="59333"/>
                </a:lnTo>
                <a:lnTo>
                  <a:pt x="196846" y="54866"/>
                </a:lnTo>
                <a:lnTo>
                  <a:pt x="194333" y="50398"/>
                </a:lnTo>
                <a:lnTo>
                  <a:pt x="191680" y="46210"/>
                </a:lnTo>
                <a:lnTo>
                  <a:pt x="188749" y="42161"/>
                </a:lnTo>
                <a:lnTo>
                  <a:pt x="185677" y="38113"/>
                </a:lnTo>
                <a:lnTo>
                  <a:pt x="182327" y="34343"/>
                </a:lnTo>
                <a:lnTo>
                  <a:pt x="178836" y="30714"/>
                </a:lnTo>
                <a:lnTo>
                  <a:pt x="175207" y="27223"/>
                </a:lnTo>
                <a:lnTo>
                  <a:pt x="171437" y="23873"/>
                </a:lnTo>
                <a:lnTo>
                  <a:pt x="167389" y="20801"/>
                </a:lnTo>
                <a:lnTo>
                  <a:pt x="163340" y="17870"/>
                </a:lnTo>
                <a:lnTo>
                  <a:pt x="159152" y="15217"/>
                </a:lnTo>
                <a:lnTo>
                  <a:pt x="154684" y="12704"/>
                </a:lnTo>
                <a:lnTo>
                  <a:pt x="150217" y="10331"/>
                </a:lnTo>
                <a:lnTo>
                  <a:pt x="145610" y="8237"/>
                </a:lnTo>
                <a:lnTo>
                  <a:pt x="140724" y="6422"/>
                </a:lnTo>
                <a:lnTo>
                  <a:pt x="135977" y="4747"/>
                </a:lnTo>
                <a:lnTo>
                  <a:pt x="130951" y="3351"/>
                </a:lnTo>
                <a:lnTo>
                  <a:pt x="125925" y="2094"/>
                </a:lnTo>
                <a:lnTo>
                  <a:pt x="120760" y="1256"/>
                </a:lnTo>
                <a:lnTo>
                  <a:pt x="115455" y="558"/>
                </a:lnTo>
                <a:lnTo>
                  <a:pt x="110150" y="140"/>
                </a:lnTo>
                <a:lnTo>
                  <a:pt x="1047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57"/>
          <p:cNvSpPr txBox="1"/>
          <p:nvPr/>
        </p:nvSpPr>
        <p:spPr>
          <a:xfrm>
            <a:off x="3468693" y="2214604"/>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5F6368"/>
                </a:solidFill>
                <a:latin typeface="Open Sans"/>
                <a:ea typeface="Open Sans"/>
                <a:cs typeface="Open Sans"/>
                <a:sym typeface="Open Sans"/>
              </a:rPr>
              <a:t>Thankyou</a:t>
            </a:r>
            <a:endParaRPr sz="2400">
              <a:solidFill>
                <a:srgbClr val="5F6368"/>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43"/>
          <p:cNvSpPr txBox="1"/>
          <p:nvPr/>
        </p:nvSpPr>
        <p:spPr>
          <a:xfrm>
            <a:off x="517675" y="2237975"/>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My role: </a:t>
            </a:r>
            <a:endParaRPr>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b="1" dirty="0" smtClean="0">
                <a:solidFill>
                  <a:srgbClr val="5F6368"/>
                </a:solidFill>
                <a:latin typeface="Open Sans"/>
                <a:ea typeface="Open Sans"/>
                <a:cs typeface="Open Sans"/>
                <a:sym typeface="Open Sans"/>
              </a:rPr>
              <a:t>Solo Ux Designer</a:t>
            </a:r>
            <a:endParaRPr sz="1200" b="1">
              <a:solidFill>
                <a:srgbClr val="4285F4"/>
              </a:solidFill>
              <a:latin typeface="Open Sans"/>
              <a:ea typeface="Open Sans"/>
              <a:cs typeface="Open Sans"/>
              <a:sym typeface="Open Sans"/>
            </a:endParaRPr>
          </a:p>
        </p:txBody>
      </p:sp>
      <p:sp>
        <p:nvSpPr>
          <p:cNvPr id="176" name="Google Shape;176;p43"/>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77" name="Google Shape;177;p43"/>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3"/>
          <p:cNvSpPr txBox="1"/>
          <p:nvPr/>
        </p:nvSpPr>
        <p:spPr>
          <a:xfrm>
            <a:off x="4572000" y="2237975"/>
            <a:ext cx="3446100" cy="106179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Responsibilities</a:t>
            </a:r>
            <a:r>
              <a:rPr lang="en" dirty="0">
                <a:solidFill>
                  <a:srgbClr val="1967D2"/>
                </a:solidFill>
                <a:latin typeface="Open Sans SemiBold"/>
                <a:ea typeface="Open Sans SemiBold"/>
                <a:cs typeface="Open Sans SemiBold"/>
                <a:sym typeface="Open Sans SemiBold"/>
              </a:rPr>
              <a:t>: </a:t>
            </a:r>
            <a:endParaRPr>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smtClean="0">
                <a:solidFill>
                  <a:srgbClr val="5F6368"/>
                </a:solidFill>
                <a:latin typeface="Open Sans"/>
                <a:ea typeface="Open Sans"/>
                <a:cs typeface="Open Sans"/>
                <a:sym typeface="Open Sans"/>
              </a:rPr>
              <a:t>Ux Research, UI design, Ux Writing and Usability Studies</a:t>
            </a:r>
            <a:endParaRPr sz="1200" b="1">
              <a:solidFill>
                <a:srgbClr val="4285F4"/>
              </a:solidFill>
              <a:latin typeface="Open Sans"/>
              <a:ea typeface="Open Sans"/>
              <a:cs typeface="Open Sans"/>
              <a:sym typeface="Open Sans"/>
            </a:endParaRPr>
          </a:p>
        </p:txBody>
      </p:sp>
      <p:sp>
        <p:nvSpPr>
          <p:cNvPr id="179" name="Google Shape;179;p43"/>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3"/>
          <p:cNvSpPr/>
          <p:nvPr/>
        </p:nvSpPr>
        <p:spPr>
          <a:xfrm>
            <a:off x="645441" y="1662440"/>
            <a:ext cx="257757" cy="256421"/>
          </a:xfrm>
          <a:custGeom>
            <a:avLst/>
            <a:gdLst/>
            <a:ahLst/>
            <a:cxnLst/>
            <a:rect l="l" t="t" r="r" b="b"/>
            <a:pathLst>
              <a:path w="851" h="847" extrusionOk="0">
                <a:moveTo>
                  <a:pt x="423" y="423"/>
                </a:moveTo>
                <a:cubicBezTo>
                  <a:pt x="542" y="423"/>
                  <a:pt x="635" y="327"/>
                  <a:pt x="635" y="212"/>
                </a:cubicBezTo>
                <a:cubicBezTo>
                  <a:pt x="635" y="93"/>
                  <a:pt x="539" y="0"/>
                  <a:pt x="423" y="0"/>
                </a:cubicBezTo>
                <a:cubicBezTo>
                  <a:pt x="308" y="0"/>
                  <a:pt x="212" y="96"/>
                  <a:pt x="212" y="212"/>
                </a:cubicBezTo>
                <a:cubicBezTo>
                  <a:pt x="209" y="327"/>
                  <a:pt x="305" y="423"/>
                  <a:pt x="423" y="423"/>
                </a:cubicBezTo>
                <a:close/>
                <a:moveTo>
                  <a:pt x="423" y="528"/>
                </a:moveTo>
                <a:cubicBezTo>
                  <a:pt x="282" y="528"/>
                  <a:pt x="0" y="598"/>
                  <a:pt x="0" y="738"/>
                </a:cubicBezTo>
                <a:lnTo>
                  <a:pt x="0" y="846"/>
                </a:lnTo>
                <a:lnTo>
                  <a:pt x="850" y="846"/>
                </a:lnTo>
                <a:lnTo>
                  <a:pt x="850" y="738"/>
                </a:lnTo>
                <a:cubicBezTo>
                  <a:pt x="847" y="601"/>
                  <a:pt x="564" y="528"/>
                  <a:pt x="423" y="5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81" name="Google Shape;181;p43"/>
          <p:cNvSpPr/>
          <p:nvPr/>
        </p:nvSpPr>
        <p:spPr>
          <a:xfrm>
            <a:off x="4685687" y="1710781"/>
            <a:ext cx="285935" cy="159748"/>
          </a:xfrm>
          <a:custGeom>
            <a:avLst/>
            <a:gdLst/>
            <a:ahLst/>
            <a:cxnLst/>
            <a:rect l="l" t="t" r="r" b="b"/>
            <a:pathLst>
              <a:path w="941" h="526" extrusionOk="0">
                <a:moveTo>
                  <a:pt x="0" y="316"/>
                </a:moveTo>
                <a:lnTo>
                  <a:pt x="105" y="316"/>
                </a:lnTo>
                <a:lnTo>
                  <a:pt x="105" y="212"/>
                </a:lnTo>
                <a:lnTo>
                  <a:pt x="0" y="212"/>
                </a:lnTo>
                <a:lnTo>
                  <a:pt x="0" y="316"/>
                </a:lnTo>
                <a:close/>
                <a:moveTo>
                  <a:pt x="0" y="525"/>
                </a:moveTo>
                <a:lnTo>
                  <a:pt x="105" y="525"/>
                </a:lnTo>
                <a:lnTo>
                  <a:pt x="105" y="421"/>
                </a:lnTo>
                <a:lnTo>
                  <a:pt x="0" y="421"/>
                </a:lnTo>
                <a:lnTo>
                  <a:pt x="0" y="525"/>
                </a:lnTo>
                <a:close/>
                <a:moveTo>
                  <a:pt x="0" y="105"/>
                </a:moveTo>
                <a:lnTo>
                  <a:pt x="105" y="105"/>
                </a:lnTo>
                <a:lnTo>
                  <a:pt x="105" y="0"/>
                </a:lnTo>
                <a:lnTo>
                  <a:pt x="0" y="0"/>
                </a:lnTo>
                <a:lnTo>
                  <a:pt x="0" y="105"/>
                </a:lnTo>
                <a:close/>
                <a:moveTo>
                  <a:pt x="209" y="316"/>
                </a:moveTo>
                <a:lnTo>
                  <a:pt x="940" y="316"/>
                </a:lnTo>
                <a:lnTo>
                  <a:pt x="940" y="212"/>
                </a:lnTo>
                <a:lnTo>
                  <a:pt x="209" y="212"/>
                </a:lnTo>
                <a:lnTo>
                  <a:pt x="209" y="316"/>
                </a:lnTo>
                <a:close/>
                <a:moveTo>
                  <a:pt x="209" y="525"/>
                </a:moveTo>
                <a:lnTo>
                  <a:pt x="940" y="525"/>
                </a:lnTo>
                <a:lnTo>
                  <a:pt x="940" y="421"/>
                </a:lnTo>
                <a:lnTo>
                  <a:pt x="209" y="421"/>
                </a:lnTo>
                <a:lnTo>
                  <a:pt x="209" y="525"/>
                </a:lnTo>
                <a:close/>
                <a:moveTo>
                  <a:pt x="209" y="0"/>
                </a:moveTo>
                <a:lnTo>
                  <a:pt x="209" y="105"/>
                </a:lnTo>
                <a:lnTo>
                  <a:pt x="940" y="105"/>
                </a:lnTo>
                <a:lnTo>
                  <a:pt x="940" y="0"/>
                </a:lnTo>
                <a:lnTo>
                  <a:pt x="209"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4335"/>
        </a:solidFill>
        <a:effectLst/>
      </p:bgPr>
    </p:bg>
    <p:spTree>
      <p:nvGrpSpPr>
        <p:cNvPr id="1" name="Shape 185"/>
        <p:cNvGrpSpPr/>
        <p:nvPr/>
      </p:nvGrpSpPr>
      <p:grpSpPr>
        <a:xfrm>
          <a:off x="0" y="0"/>
          <a:ext cx="0" cy="0"/>
          <a:chOff x="0" y="0"/>
          <a:chExt cx="0" cy="0"/>
        </a:xfrm>
      </p:grpSpPr>
      <p:sp>
        <p:nvSpPr>
          <p:cNvPr id="186" name="Google Shape;186;p44"/>
          <p:cNvSpPr txBox="1"/>
          <p:nvPr/>
        </p:nvSpPr>
        <p:spPr>
          <a:xfrm>
            <a:off x="-46002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Understanding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user</a:t>
            </a:r>
            <a:endParaRPr sz="2400">
              <a:solidFill>
                <a:srgbClr val="FFFFFF"/>
              </a:solidFill>
              <a:latin typeface="Open Sans"/>
              <a:ea typeface="Open Sans"/>
              <a:cs typeface="Open Sans"/>
              <a:sym typeface="Open Sans"/>
            </a:endParaRPr>
          </a:p>
        </p:txBody>
      </p:sp>
      <p:sp>
        <p:nvSpPr>
          <p:cNvPr id="187" name="Google Shape;187;p44"/>
          <p:cNvSpPr txBox="1"/>
          <p:nvPr/>
        </p:nvSpPr>
        <p:spPr>
          <a:xfrm>
            <a:off x="3712425" y="1886850"/>
            <a:ext cx="3946500" cy="1800463"/>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User research</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Personas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Problem statements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User journey </a:t>
            </a:r>
            <a:r>
              <a:rPr lang="en" dirty="0" smtClean="0">
                <a:solidFill>
                  <a:srgbClr val="FFFFFF"/>
                </a:solidFill>
                <a:latin typeface="Open Sans"/>
                <a:ea typeface="Open Sans"/>
                <a:cs typeface="Open Sans"/>
                <a:sym typeface="Open Sans"/>
              </a:rPr>
              <a:t>maps</a:t>
            </a:r>
          </a:p>
          <a:p>
            <a:pPr marL="457200" lvl="0" indent="-317500" algn="l" rtl="0">
              <a:lnSpc>
                <a:spcPct val="150000"/>
              </a:lnSpc>
              <a:spcBef>
                <a:spcPts val="0"/>
              </a:spcBef>
              <a:spcAft>
                <a:spcPts val="0"/>
              </a:spcAft>
              <a:buClr>
                <a:srgbClr val="FFFFFF"/>
              </a:buClr>
              <a:buSzPts val="1400"/>
              <a:buFont typeface="Open Sans"/>
              <a:buChar char="●"/>
            </a:pPr>
            <a:r>
              <a:rPr lang="en" dirty="0" smtClean="0">
                <a:solidFill>
                  <a:srgbClr val="FFFFFF"/>
                </a:solidFill>
                <a:latin typeface="Open Sans"/>
                <a:ea typeface="Open Sans"/>
                <a:cs typeface="Open Sans"/>
                <a:sym typeface="Open Sans"/>
              </a:rPr>
              <a:t>Affinity Diagrams</a:t>
            </a:r>
            <a:endParaRPr>
              <a:solidFill>
                <a:srgbClr val="FFFFFF"/>
              </a:solidFill>
              <a:latin typeface="Open Sans"/>
              <a:ea typeface="Open Sans"/>
              <a:cs typeface="Open Sans"/>
              <a:sym typeface="Open Sans"/>
            </a:endParaRPr>
          </a:p>
        </p:txBody>
      </p:sp>
      <p:cxnSp>
        <p:nvCxnSpPr>
          <p:cNvPr id="188" name="Google Shape;188;p44"/>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45"/>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5"/>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summary</a:t>
            </a:r>
            <a:endParaRPr sz="2400">
              <a:solidFill>
                <a:srgbClr val="5F6368"/>
              </a:solidFill>
              <a:latin typeface="Open Sans"/>
              <a:ea typeface="Open Sans"/>
              <a:cs typeface="Open Sans"/>
              <a:sym typeface="Open Sans"/>
            </a:endParaRPr>
          </a:p>
        </p:txBody>
      </p:sp>
      <p:sp>
        <p:nvSpPr>
          <p:cNvPr id="195" name="Google Shape;195;p45"/>
          <p:cNvSpPr txBox="1"/>
          <p:nvPr/>
        </p:nvSpPr>
        <p:spPr>
          <a:xfrm>
            <a:off x="919075" y="2461800"/>
            <a:ext cx="7136100" cy="609367"/>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US" sz="1200" dirty="0" smtClean="0">
                <a:solidFill>
                  <a:srgbClr val="5F6368"/>
                </a:solidFill>
                <a:latin typeface="Open Sans"/>
                <a:ea typeface="Open Sans"/>
                <a:cs typeface="Open Sans"/>
                <a:sym typeface="Open Sans"/>
              </a:rPr>
              <a:t>Survey, Direct Interviews, Empathy maps, Personas, User journey maps, Competitive Audit</a:t>
            </a:r>
          </a:p>
          <a:p>
            <a:pPr marL="0" lvl="0" indent="0" algn="ctr" rtl="0">
              <a:lnSpc>
                <a:spcPct val="115000"/>
              </a:lnSpc>
              <a:spcBef>
                <a:spcPts val="0"/>
              </a:spcBef>
              <a:spcAft>
                <a:spcPts val="0"/>
              </a:spcAft>
              <a:buNone/>
            </a:pPr>
            <a:r>
              <a:rPr lang="en-US" sz="1200" dirty="0" smtClean="0">
                <a:solidFill>
                  <a:srgbClr val="5F6368"/>
                </a:solidFill>
                <a:latin typeface="Open Sans"/>
                <a:ea typeface="Open Sans"/>
                <a:cs typeface="Open Sans"/>
                <a:sym typeface="Open Sans"/>
              </a:rPr>
              <a:t>  </a:t>
            </a:r>
            <a:endParaRPr sz="1200" b="1">
              <a:solidFill>
                <a:srgbClr val="1967D2"/>
              </a:solidFill>
              <a:latin typeface="Open Sans"/>
              <a:ea typeface="Open Sans"/>
              <a:cs typeface="Open Sans"/>
              <a:sym typeface="Open Sans"/>
            </a:endParaRPr>
          </a:p>
        </p:txBody>
      </p:sp>
      <p:sp>
        <p:nvSpPr>
          <p:cNvPr id="196" name="Google Shape;196;p45"/>
          <p:cNvSpPr/>
          <p:nvPr/>
        </p:nvSpPr>
        <p:spPr>
          <a:xfrm>
            <a:off x="4230475" y="1602212"/>
            <a:ext cx="513300" cy="513300"/>
          </a:xfrm>
          <a:prstGeom prst="ellipse">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5"/>
          <p:cNvSpPr/>
          <p:nvPr/>
        </p:nvSpPr>
        <p:spPr>
          <a:xfrm>
            <a:off x="4373201" y="1744926"/>
            <a:ext cx="227849" cy="227849"/>
          </a:xfrm>
          <a:custGeom>
            <a:avLst/>
            <a:gdLst/>
            <a:ahLst/>
            <a:cxnLst/>
            <a:rect l="l" t="t" r="r" b="b"/>
            <a:pathLst>
              <a:path w="940" h="941" extrusionOk="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46"/>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pain points</a:t>
            </a:r>
            <a:endParaRPr sz="2400">
              <a:solidFill>
                <a:srgbClr val="5F6368"/>
              </a:solidFill>
              <a:latin typeface="Open Sans"/>
              <a:ea typeface="Open Sans"/>
              <a:cs typeface="Open Sans"/>
              <a:sym typeface="Open Sans"/>
            </a:endParaRPr>
          </a:p>
        </p:txBody>
      </p:sp>
      <p:sp>
        <p:nvSpPr>
          <p:cNvPr id="203" name="Google Shape;203;p46"/>
          <p:cNvSpPr txBox="1"/>
          <p:nvPr/>
        </p:nvSpPr>
        <p:spPr>
          <a:xfrm>
            <a:off x="441463"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smtClean="0">
                <a:solidFill>
                  <a:srgbClr val="EA4335"/>
                </a:solidFill>
                <a:latin typeface="Open Sans SemiBold"/>
                <a:ea typeface="Open Sans SemiBold"/>
                <a:cs typeface="Open Sans SemiBold"/>
                <a:sym typeface="Open Sans SemiBold"/>
              </a:rPr>
              <a:t>Time</a:t>
            </a:r>
            <a:endParaRPr>
              <a:solidFill>
                <a:srgbClr val="4285F4"/>
              </a:solidFill>
              <a:latin typeface="Open Sans SemiBold"/>
              <a:ea typeface="Open Sans SemiBold"/>
              <a:cs typeface="Open Sans SemiBold"/>
              <a:sym typeface="Open Sans SemiBold"/>
            </a:endParaRPr>
          </a:p>
        </p:txBody>
      </p:sp>
      <p:sp>
        <p:nvSpPr>
          <p:cNvPr id="204" name="Google Shape;204;p46"/>
          <p:cNvSpPr txBox="1"/>
          <p:nvPr/>
        </p:nvSpPr>
        <p:spPr>
          <a:xfrm>
            <a:off x="441475" y="2522475"/>
            <a:ext cx="1872600" cy="821733"/>
          </a:xfrm>
          <a:prstGeom prst="rect">
            <a:avLst/>
          </a:prstGeom>
          <a:noFill/>
          <a:ln>
            <a:noFill/>
          </a:ln>
        </p:spPr>
        <p:txBody>
          <a:bodyPr spcFirstLastPara="1" wrap="square" lIns="0" tIns="91425" rIns="91425" bIns="91425" anchor="t" anchorCtr="0">
            <a:spAutoFit/>
          </a:bodyPr>
          <a:lstStyle/>
          <a:p>
            <a:pPr lvl="0" algn="ctr">
              <a:lnSpc>
                <a:spcPct val="115000"/>
              </a:lnSpc>
            </a:pPr>
            <a:r>
              <a:rPr lang="en-US" sz="1200" b="1" dirty="0" smtClean="0"/>
              <a:t>Busy Professionals do not have time to go to gym</a:t>
            </a:r>
            <a:endParaRPr sz="1200"/>
          </a:p>
        </p:txBody>
      </p:sp>
      <p:sp>
        <p:nvSpPr>
          <p:cNvPr id="205" name="Google Shape;205;p46"/>
          <p:cNvSpPr txBox="1"/>
          <p:nvPr/>
        </p:nvSpPr>
        <p:spPr>
          <a:xfrm>
            <a:off x="2582713"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smtClean="0">
                <a:solidFill>
                  <a:srgbClr val="EA4335"/>
                </a:solidFill>
                <a:latin typeface="Open Sans SemiBold"/>
                <a:ea typeface="Open Sans SemiBold"/>
                <a:cs typeface="Open Sans SemiBold"/>
                <a:sym typeface="Open Sans SemiBold"/>
              </a:rPr>
              <a:t>Motivation</a:t>
            </a:r>
            <a:endParaRPr>
              <a:solidFill>
                <a:srgbClr val="4285F4"/>
              </a:solidFill>
              <a:latin typeface="Open Sans SemiBold"/>
              <a:ea typeface="Open Sans SemiBold"/>
              <a:cs typeface="Open Sans SemiBold"/>
              <a:sym typeface="Open Sans SemiBold"/>
            </a:endParaRPr>
          </a:p>
        </p:txBody>
      </p:sp>
      <p:sp>
        <p:nvSpPr>
          <p:cNvPr id="206" name="Google Shape;206;p46"/>
          <p:cNvSpPr txBox="1"/>
          <p:nvPr/>
        </p:nvSpPr>
        <p:spPr>
          <a:xfrm>
            <a:off x="2582725" y="2522475"/>
            <a:ext cx="1872600" cy="821733"/>
          </a:xfrm>
          <a:prstGeom prst="rect">
            <a:avLst/>
          </a:prstGeom>
          <a:noFill/>
          <a:ln>
            <a:noFill/>
          </a:ln>
        </p:spPr>
        <p:txBody>
          <a:bodyPr spcFirstLastPara="1" wrap="square" lIns="0" tIns="91425" rIns="91425" bIns="91425" anchor="t" anchorCtr="0">
            <a:spAutoFit/>
          </a:bodyPr>
          <a:lstStyle/>
          <a:p>
            <a:pPr lvl="0" algn="ctr">
              <a:lnSpc>
                <a:spcPct val="115000"/>
              </a:lnSpc>
            </a:pPr>
            <a:r>
              <a:rPr lang="en-US" sz="1200" b="1" dirty="0" smtClean="0"/>
              <a:t>People did not have motivation to keep their body fit</a:t>
            </a:r>
            <a:endParaRPr sz="1200"/>
          </a:p>
        </p:txBody>
      </p:sp>
      <p:sp>
        <p:nvSpPr>
          <p:cNvPr id="207" name="Google Shape;207;p46"/>
          <p:cNvSpPr txBox="1"/>
          <p:nvPr/>
        </p:nvSpPr>
        <p:spPr>
          <a:xfrm>
            <a:off x="4723969"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US" dirty="0" smtClean="0">
                <a:solidFill>
                  <a:srgbClr val="FF0000"/>
                </a:solidFill>
                <a:latin typeface="Open Sans SemiBold"/>
                <a:ea typeface="Open Sans SemiBold"/>
                <a:cs typeface="Open Sans SemiBold"/>
                <a:sym typeface="Open Sans SemiBold"/>
              </a:rPr>
              <a:t>Act to plan</a:t>
            </a:r>
            <a:endParaRPr>
              <a:solidFill>
                <a:srgbClr val="FF0000"/>
              </a:solidFill>
              <a:latin typeface="Open Sans SemiBold"/>
              <a:ea typeface="Open Sans SemiBold"/>
              <a:cs typeface="Open Sans SemiBold"/>
              <a:sym typeface="Open Sans SemiBold"/>
            </a:endParaRPr>
          </a:p>
        </p:txBody>
      </p:sp>
      <p:sp>
        <p:nvSpPr>
          <p:cNvPr id="208" name="Google Shape;208;p46"/>
          <p:cNvSpPr txBox="1"/>
          <p:nvPr/>
        </p:nvSpPr>
        <p:spPr>
          <a:xfrm>
            <a:off x="4723969" y="2522475"/>
            <a:ext cx="1872600" cy="821733"/>
          </a:xfrm>
          <a:prstGeom prst="rect">
            <a:avLst/>
          </a:prstGeom>
          <a:noFill/>
          <a:ln>
            <a:noFill/>
          </a:ln>
        </p:spPr>
        <p:txBody>
          <a:bodyPr spcFirstLastPara="1" wrap="square" lIns="0" tIns="91425" rIns="91425" bIns="91425" anchor="t" anchorCtr="0">
            <a:spAutoFit/>
          </a:bodyPr>
          <a:lstStyle/>
          <a:p>
            <a:pPr lvl="0" algn="ctr">
              <a:lnSpc>
                <a:spcPct val="115000"/>
              </a:lnSpc>
            </a:pPr>
            <a:r>
              <a:rPr lang="en-US" sz="1200" b="1" dirty="0" smtClean="0"/>
              <a:t>Cannot follow the diet plan for a long period of time.</a:t>
            </a:r>
            <a:endParaRPr sz="1200"/>
          </a:p>
        </p:txBody>
      </p:sp>
      <p:sp>
        <p:nvSpPr>
          <p:cNvPr id="209" name="Google Shape;209;p46"/>
          <p:cNvSpPr txBox="1"/>
          <p:nvPr/>
        </p:nvSpPr>
        <p:spPr>
          <a:xfrm>
            <a:off x="6865219"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smtClean="0">
                <a:solidFill>
                  <a:srgbClr val="EA4335"/>
                </a:solidFill>
                <a:latin typeface="Open Sans SemiBold"/>
                <a:ea typeface="Open Sans SemiBold"/>
                <a:cs typeface="Open Sans SemiBold"/>
                <a:sym typeface="Open Sans SemiBold"/>
              </a:rPr>
              <a:t>Shyness</a:t>
            </a:r>
            <a:endParaRPr>
              <a:solidFill>
                <a:srgbClr val="4285F4"/>
              </a:solidFill>
              <a:latin typeface="Open Sans SemiBold"/>
              <a:ea typeface="Open Sans SemiBold"/>
              <a:cs typeface="Open Sans SemiBold"/>
              <a:sym typeface="Open Sans SemiBold"/>
            </a:endParaRPr>
          </a:p>
        </p:txBody>
      </p:sp>
      <p:sp>
        <p:nvSpPr>
          <p:cNvPr id="210" name="Google Shape;210;p46"/>
          <p:cNvSpPr txBox="1"/>
          <p:nvPr/>
        </p:nvSpPr>
        <p:spPr>
          <a:xfrm>
            <a:off x="6865219" y="2522475"/>
            <a:ext cx="1872600" cy="609367"/>
          </a:xfrm>
          <a:prstGeom prst="rect">
            <a:avLst/>
          </a:prstGeom>
          <a:noFill/>
          <a:ln>
            <a:noFill/>
          </a:ln>
        </p:spPr>
        <p:txBody>
          <a:bodyPr spcFirstLastPara="1" wrap="square" lIns="0" tIns="91425" rIns="91425" bIns="91425" anchor="t" anchorCtr="0">
            <a:spAutoFit/>
          </a:bodyPr>
          <a:lstStyle/>
          <a:p>
            <a:pPr lvl="0" algn="ctr">
              <a:lnSpc>
                <a:spcPct val="115000"/>
              </a:lnSpc>
            </a:pPr>
            <a:r>
              <a:rPr lang="en-US" sz="1200" b="1" dirty="0" smtClean="0"/>
              <a:t>Many people become shy to go gym.</a:t>
            </a:r>
            <a:endParaRPr sz="1200"/>
          </a:p>
        </p:txBody>
      </p:sp>
      <p:sp>
        <p:nvSpPr>
          <p:cNvPr id="211" name="Google Shape;211;p46"/>
          <p:cNvSpPr/>
          <p:nvPr/>
        </p:nvSpPr>
        <p:spPr>
          <a:xfrm>
            <a:off x="112112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12" name="Google Shape;212;p46"/>
          <p:cNvSpPr/>
          <p:nvPr/>
        </p:nvSpPr>
        <p:spPr>
          <a:xfrm>
            <a:off x="326237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213" name="Google Shape;213;p46"/>
          <p:cNvSpPr/>
          <p:nvPr/>
        </p:nvSpPr>
        <p:spPr>
          <a:xfrm>
            <a:off x="540362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
        <p:nvSpPr>
          <p:cNvPr id="214" name="Google Shape;214;p46"/>
          <p:cNvSpPr/>
          <p:nvPr/>
        </p:nvSpPr>
        <p:spPr>
          <a:xfrm>
            <a:off x="754487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4</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47"/>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5F6368"/>
                </a:solidFill>
                <a:latin typeface="Open Sans"/>
                <a:ea typeface="Open Sans"/>
                <a:cs typeface="Open Sans"/>
                <a:sym typeface="Open Sans"/>
              </a:rPr>
              <a:t>Persona:Yamuna</a:t>
            </a:r>
            <a:endParaRPr sz="2400" b="1">
              <a:solidFill>
                <a:srgbClr val="5F6368"/>
              </a:solidFill>
              <a:latin typeface="Open Sans"/>
              <a:ea typeface="Open Sans"/>
              <a:cs typeface="Open Sans"/>
              <a:sym typeface="Open Sans"/>
            </a:endParaRPr>
          </a:p>
        </p:txBody>
      </p:sp>
      <p:sp>
        <p:nvSpPr>
          <p:cNvPr id="221" name="Google Shape;221;p47"/>
          <p:cNvSpPr txBox="1"/>
          <p:nvPr/>
        </p:nvSpPr>
        <p:spPr>
          <a:xfrm>
            <a:off x="517675" y="1674400"/>
            <a:ext cx="2184600" cy="3093124"/>
          </a:xfrm>
          <a:prstGeom prst="rect">
            <a:avLst/>
          </a:prstGeom>
          <a:noFill/>
          <a:ln>
            <a:noFill/>
          </a:ln>
        </p:spPr>
        <p:txBody>
          <a:bodyPr spcFirstLastPara="1" wrap="square" lIns="0" tIns="91425" rIns="91425" bIns="91425" anchor="t" anchorCtr="0">
            <a:spAutoFit/>
          </a:bodyPr>
          <a:lstStyle/>
          <a:p>
            <a:pPr marL="0" lvl="0" indent="0" algn="just"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Problem statement:</a:t>
            </a:r>
            <a:endParaRPr>
              <a:solidFill>
                <a:srgbClr val="EA4335"/>
              </a:solidFill>
              <a:latin typeface="Open Sans SemiBold"/>
              <a:ea typeface="Open Sans SemiBold"/>
              <a:cs typeface="Open Sans SemiBold"/>
              <a:sym typeface="Open Sans SemiBold"/>
            </a:endParaRPr>
          </a:p>
          <a:p>
            <a:pPr marL="0" lvl="0" indent="0" algn="just" rtl="0">
              <a:lnSpc>
                <a:spcPct val="150000"/>
              </a:lnSpc>
              <a:spcBef>
                <a:spcPts val="0"/>
              </a:spcBef>
              <a:spcAft>
                <a:spcPts val="0"/>
              </a:spcAft>
              <a:buNone/>
            </a:pPr>
            <a:r>
              <a:rPr lang="en" dirty="0" smtClean="0">
                <a:solidFill>
                  <a:srgbClr val="5F6368"/>
                </a:solidFill>
                <a:latin typeface="Open Sans"/>
                <a:ea typeface="Open Sans"/>
                <a:cs typeface="Open Sans"/>
                <a:sym typeface="Open Sans"/>
              </a:rPr>
              <a:t>Yamuna </a:t>
            </a:r>
            <a:r>
              <a:rPr lang="en" dirty="0">
                <a:solidFill>
                  <a:srgbClr val="5F6368"/>
                </a:solidFill>
                <a:latin typeface="Open Sans"/>
                <a:ea typeface="Open Sans"/>
                <a:cs typeface="Open Sans"/>
                <a:sym typeface="Open Sans"/>
              </a:rPr>
              <a:t>is </a:t>
            </a:r>
            <a:r>
              <a:rPr lang="en" dirty="0" smtClean="0">
                <a:solidFill>
                  <a:srgbClr val="5F6368"/>
                </a:solidFill>
                <a:latin typeface="Open Sans"/>
                <a:ea typeface="Open Sans"/>
                <a:cs typeface="Open Sans"/>
                <a:sym typeface="Open Sans"/>
              </a:rPr>
              <a:t>a Freelancing Web developer who </a:t>
            </a:r>
            <a:r>
              <a:rPr lang="en" dirty="0">
                <a:solidFill>
                  <a:srgbClr val="5F6368"/>
                </a:solidFill>
                <a:latin typeface="Open Sans"/>
                <a:ea typeface="Open Sans"/>
                <a:cs typeface="Open Sans"/>
                <a:sym typeface="Open Sans"/>
              </a:rPr>
              <a:t>needs </a:t>
            </a:r>
            <a:r>
              <a:rPr lang="en" dirty="0" smtClean="0">
                <a:solidFill>
                  <a:srgbClr val="5F6368"/>
                </a:solidFill>
                <a:latin typeface="Open Sans"/>
                <a:ea typeface="Open Sans"/>
                <a:cs typeface="Open Sans"/>
                <a:sym typeface="Open Sans"/>
              </a:rPr>
              <a:t>to to meet lot of clients and does not have time and feel shy to go to gym</a:t>
            </a:r>
            <a:endParaRPr>
              <a:solidFill>
                <a:srgbClr val="5F6368"/>
              </a:solidFill>
              <a:latin typeface="Open Sans"/>
              <a:ea typeface="Open Sans"/>
              <a:cs typeface="Open Sans"/>
              <a:sym typeface="Open Sans"/>
            </a:endParaRPr>
          </a:p>
          <a:p>
            <a:pPr marL="0" lvl="0" indent="0" algn="just" rtl="0">
              <a:lnSpc>
                <a:spcPct val="150000"/>
              </a:lnSpc>
              <a:spcBef>
                <a:spcPts val="0"/>
              </a:spcBef>
              <a:spcAft>
                <a:spcPts val="0"/>
              </a:spcAft>
              <a:buNone/>
            </a:pPr>
            <a:r>
              <a:rPr lang="en" dirty="0" smtClean="0">
                <a:solidFill>
                  <a:srgbClr val="5F6368"/>
                </a:solidFill>
                <a:latin typeface="Open Sans"/>
                <a:ea typeface="Open Sans"/>
                <a:cs typeface="Open Sans"/>
                <a:sym typeface="Open Sans"/>
              </a:rPr>
              <a:t>.</a:t>
            </a:r>
            <a:endParaRPr>
              <a:solidFill>
                <a:srgbClr val="5F6368"/>
              </a:solidFill>
              <a:latin typeface="Open Sans"/>
              <a:ea typeface="Open Sans"/>
              <a:cs typeface="Open Sans"/>
              <a:sym typeface="Open Sans"/>
            </a:endParaRPr>
          </a:p>
          <a:p>
            <a:pPr marL="0" lvl="0" indent="0" algn="just" rtl="0">
              <a:lnSpc>
                <a:spcPct val="150000"/>
              </a:lnSpc>
              <a:spcBef>
                <a:spcPts val="0"/>
              </a:spcBef>
              <a:spcAft>
                <a:spcPts val="0"/>
              </a:spcAft>
              <a:buNone/>
            </a:pPr>
            <a:endParaRPr/>
          </a:p>
        </p:txBody>
      </p:sp>
      <p:pic>
        <p:nvPicPr>
          <p:cNvPr id="2050" name="Picture 2" descr="D:\Mine\coursera\course 2\ben Persona\Slide1.JPG"/>
          <p:cNvPicPr>
            <a:picLocks noChangeAspect="1" noChangeArrowheads="1"/>
          </p:cNvPicPr>
          <p:nvPr/>
        </p:nvPicPr>
        <p:blipFill>
          <a:blip r:embed="rId3"/>
          <a:srcRect/>
          <a:stretch>
            <a:fillRect/>
          </a:stretch>
        </p:blipFill>
        <p:spPr bwMode="auto">
          <a:xfrm>
            <a:off x="2944090" y="855375"/>
            <a:ext cx="6096000" cy="3429000"/>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47"/>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Persona: </a:t>
            </a:r>
            <a:r>
              <a:rPr lang="en" sz="2400" b="1" dirty="0" smtClean="0">
                <a:solidFill>
                  <a:srgbClr val="5F6368"/>
                </a:solidFill>
                <a:latin typeface="Open Sans"/>
                <a:ea typeface="Open Sans"/>
                <a:cs typeface="Open Sans"/>
                <a:sym typeface="Open Sans"/>
              </a:rPr>
              <a:t>Ben</a:t>
            </a:r>
            <a:endParaRPr sz="2400" b="1">
              <a:solidFill>
                <a:srgbClr val="5F6368"/>
              </a:solidFill>
              <a:latin typeface="Open Sans"/>
              <a:ea typeface="Open Sans"/>
              <a:cs typeface="Open Sans"/>
              <a:sym typeface="Open Sans"/>
            </a:endParaRPr>
          </a:p>
        </p:txBody>
      </p:sp>
      <p:sp>
        <p:nvSpPr>
          <p:cNvPr id="221" name="Google Shape;221;p47"/>
          <p:cNvSpPr txBox="1"/>
          <p:nvPr/>
        </p:nvSpPr>
        <p:spPr>
          <a:xfrm>
            <a:off x="517675" y="1674400"/>
            <a:ext cx="2184600" cy="276995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Problem statement:</a:t>
            </a:r>
            <a:endParaRPr>
              <a:solidFill>
                <a:srgbClr val="EA4335"/>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dirty="0" smtClean="0">
                <a:solidFill>
                  <a:srgbClr val="5F6368"/>
                </a:solidFill>
                <a:latin typeface="Open Sans"/>
                <a:ea typeface="Open Sans"/>
                <a:cs typeface="Open Sans"/>
                <a:sym typeface="Open Sans"/>
              </a:rPr>
              <a:t>Ben Anand </a:t>
            </a:r>
            <a:r>
              <a:rPr lang="en" dirty="0">
                <a:solidFill>
                  <a:srgbClr val="5F6368"/>
                </a:solidFill>
                <a:latin typeface="Open Sans"/>
                <a:ea typeface="Open Sans"/>
                <a:cs typeface="Open Sans"/>
                <a:sym typeface="Open Sans"/>
              </a:rPr>
              <a:t>is </a:t>
            </a:r>
            <a:r>
              <a:rPr lang="en" dirty="0" smtClean="0">
                <a:solidFill>
                  <a:srgbClr val="5F6368"/>
                </a:solidFill>
                <a:latin typeface="Open Sans"/>
                <a:ea typeface="Open Sans"/>
                <a:cs typeface="Open Sans"/>
                <a:sym typeface="Open Sans"/>
              </a:rPr>
              <a:t>a Web developer</a:t>
            </a:r>
            <a:endParaRPr>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r>
              <a:rPr lang="en" dirty="0">
                <a:solidFill>
                  <a:srgbClr val="5F6368"/>
                </a:solidFill>
                <a:latin typeface="Open Sans"/>
                <a:ea typeface="Open Sans"/>
                <a:cs typeface="Open Sans"/>
                <a:sym typeface="Open Sans"/>
              </a:rPr>
              <a:t>who </a:t>
            </a:r>
            <a:r>
              <a:rPr lang="en" dirty="0" smtClean="0">
                <a:solidFill>
                  <a:srgbClr val="5F6368"/>
                </a:solidFill>
                <a:latin typeface="Open Sans"/>
                <a:ea typeface="Open Sans"/>
                <a:cs typeface="Open Sans"/>
                <a:sym typeface="Open Sans"/>
              </a:rPr>
              <a:t>likes to do exercise on his own and he thinks  going  to gym is too expensive.</a:t>
            </a:r>
            <a:endParaRPr>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a:p>
        </p:txBody>
      </p:sp>
      <p:pic>
        <p:nvPicPr>
          <p:cNvPr id="1026" name="Picture 2" descr="D:\Mine\coursera\course 2\ben Persona\Slide1.JPG"/>
          <p:cNvPicPr>
            <a:picLocks noChangeAspect="1" noChangeArrowheads="1"/>
          </p:cNvPicPr>
          <p:nvPr/>
        </p:nvPicPr>
        <p:blipFill>
          <a:blip r:embed="rId3"/>
          <a:srcRect/>
          <a:stretch>
            <a:fillRect/>
          </a:stretch>
        </p:blipFill>
        <p:spPr bwMode="auto">
          <a:xfrm>
            <a:off x="2853460" y="897081"/>
            <a:ext cx="6096000" cy="3429000"/>
          </a:xfrm>
          <a:prstGeom prst="rect">
            <a:avLst/>
          </a:prstGeom>
          <a:noFill/>
        </p:spPr>
      </p:pic>
      <p:pic>
        <p:nvPicPr>
          <p:cNvPr id="1027" name="Picture 3" descr="D:\Mine\coursera\course 2\ben Persona\Slide2.JPG"/>
          <p:cNvPicPr>
            <a:picLocks noChangeAspect="1" noChangeArrowheads="1"/>
          </p:cNvPicPr>
          <p:nvPr/>
        </p:nvPicPr>
        <p:blipFill>
          <a:blip r:embed="rId4"/>
          <a:srcRect/>
          <a:stretch>
            <a:fillRect/>
          </a:stretch>
        </p:blipFill>
        <p:spPr bwMode="auto">
          <a:xfrm>
            <a:off x="2853460" y="897081"/>
            <a:ext cx="6096000" cy="3429000"/>
          </a:xfrm>
          <a:prstGeom prst="rect">
            <a:avLst/>
          </a:prstGeom>
          <a:noFill/>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260</TotalTime>
  <Words>618</Words>
  <PresentationFormat>On-screen Show (16:9)</PresentationFormat>
  <Paragraphs>132</Paragraphs>
  <Slides>30</Slides>
  <Notes>30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30</vt:i4>
      </vt:variant>
    </vt:vector>
  </HeadingPairs>
  <TitlesOfParts>
    <vt:vector size="37" baseType="lpstr">
      <vt:lpstr>Arial</vt:lpstr>
      <vt:lpstr>Open Sans SemiBold</vt:lpstr>
      <vt:lpstr>Open Sans</vt:lpstr>
      <vt:lpstr>Calibri</vt:lpstr>
      <vt:lpstr>Google Sans Medium</vt:lpstr>
      <vt:lpstr>Simple Light</vt:lpstr>
      <vt:lpstr>Simple Light</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AAthidya Varman</dc:creator>
  <cp:lastModifiedBy>ADMIN ADMIN</cp:lastModifiedBy>
  <cp:revision>37</cp:revision>
  <dcterms:modified xsi:type="dcterms:W3CDTF">2022-07-21T09:48:31Z</dcterms:modified>
</cp:coreProperties>
</file>